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4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7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8.xml" ContentType="application/vnd.openxmlformats-officedocument.presentationml.notesSlide+xml"/>
  <Override PartName="/ppt/tags/tag11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8" r:id="rId3"/>
    <p:sldId id="270" r:id="rId4"/>
    <p:sldId id="272" r:id="rId5"/>
    <p:sldId id="312" r:id="rId6"/>
    <p:sldId id="274" r:id="rId7"/>
    <p:sldId id="273" r:id="rId8"/>
    <p:sldId id="275" r:id="rId9"/>
    <p:sldId id="276" r:id="rId10"/>
    <p:sldId id="281" r:id="rId11"/>
    <p:sldId id="277" r:id="rId12"/>
    <p:sldId id="278" r:id="rId13"/>
    <p:sldId id="302" r:id="rId14"/>
    <p:sldId id="280" r:id="rId15"/>
    <p:sldId id="303" r:id="rId16"/>
    <p:sldId id="283" r:id="rId17"/>
    <p:sldId id="284" r:id="rId18"/>
    <p:sldId id="285" r:id="rId19"/>
    <p:sldId id="287" r:id="rId20"/>
    <p:sldId id="269" r:id="rId21"/>
    <p:sldId id="288" r:id="rId22"/>
    <p:sldId id="286" r:id="rId23"/>
    <p:sldId id="289" r:id="rId24"/>
    <p:sldId id="291" r:id="rId25"/>
    <p:sldId id="304" r:id="rId26"/>
    <p:sldId id="300" r:id="rId27"/>
    <p:sldId id="301" r:id="rId28"/>
    <p:sldId id="299" r:id="rId29"/>
    <p:sldId id="305" r:id="rId30"/>
    <p:sldId id="262" r:id="rId31"/>
    <p:sldId id="295" r:id="rId32"/>
    <p:sldId id="297" r:id="rId33"/>
    <p:sldId id="298" r:id="rId34"/>
    <p:sldId id="263" r:id="rId35"/>
    <p:sldId id="293" r:id="rId36"/>
    <p:sldId id="267" r:id="rId37"/>
    <p:sldId id="306" r:id="rId38"/>
    <p:sldId id="311" r:id="rId39"/>
    <p:sldId id="316" r:id="rId40"/>
    <p:sldId id="317" r:id="rId41"/>
    <p:sldId id="318" r:id="rId42"/>
    <p:sldId id="292" r:id="rId43"/>
    <p:sldId id="309" r:id="rId44"/>
    <p:sldId id="315" r:id="rId45"/>
    <p:sldId id="310" r:id="rId46"/>
    <p:sldId id="307" r:id="rId47"/>
    <p:sldId id="308" r:id="rId48"/>
    <p:sldId id="264" r:id="rId49"/>
    <p:sldId id="296" r:id="rId5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kCZDAs4Is@student.ethz.ch" initials="W" lastIdx="1" clrIdx="0">
    <p:extLst>
      <p:ext uri="{19B8F6BF-5375-455C-9EA6-DF929625EA0E}">
        <p15:presenceInfo xmlns:p15="http://schemas.microsoft.com/office/powerpoint/2012/main" userId="WkCZDAs4Is@student.ethz.c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D1D"/>
    <a:srgbClr val="991717"/>
    <a:srgbClr val="F28282"/>
    <a:srgbClr val="A84646"/>
    <a:srgbClr val="F17777"/>
    <a:srgbClr val="FF0000"/>
    <a:srgbClr val="4A6576"/>
    <a:srgbClr val="903030"/>
    <a:srgbClr val="3B447D"/>
    <a:srgbClr val="2D3A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2" autoAdjust="0"/>
    <p:restoredTop sz="82240" autoAdjust="0"/>
  </p:normalViewPr>
  <p:slideViewPr>
    <p:cSldViewPr snapToGrid="0">
      <p:cViewPr varScale="1">
        <p:scale>
          <a:sx n="69" d="100"/>
          <a:sy n="69" d="100"/>
        </p:scale>
        <p:origin x="798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2C9D5-3A43-45E5-8213-4AD8EBCD9172}" type="datetimeFigureOut">
              <a:rPr lang="de-DE" smtClean="0"/>
              <a:t>14.12.2017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C6C07-A08A-4699-BE63-0F4A8A31AD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05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https://</a:t>
            </a:r>
            <a:r>
              <a:rPr lang="de-CH" dirty="0" err="1"/>
              <a:t>www.amazon.com</a:t>
            </a:r>
            <a:r>
              <a:rPr lang="de-CH" dirty="0"/>
              <a:t>/</a:t>
            </a:r>
            <a:r>
              <a:rPr lang="de-CH" dirty="0" err="1"/>
              <a:t>AmazonBasics</a:t>
            </a:r>
            <a:r>
              <a:rPr lang="de-CH" dirty="0"/>
              <a:t>-</a:t>
            </a:r>
            <a:r>
              <a:rPr lang="de-CH" dirty="0" err="1"/>
              <a:t>KU</a:t>
            </a:r>
            <a:r>
              <a:rPr lang="de-CH" dirty="0"/>
              <a:t>-0833-Wired-Keyboard/</a:t>
            </a:r>
            <a:r>
              <a:rPr lang="de-CH" dirty="0" err="1"/>
              <a:t>dp</a:t>
            </a:r>
            <a:r>
              <a:rPr lang="de-CH" dirty="0"/>
              <a:t>/</a:t>
            </a:r>
            <a:r>
              <a:rPr lang="de-CH" dirty="0" err="1"/>
              <a:t>B005EOWBHC</a:t>
            </a:r>
            <a:r>
              <a:rPr lang="de-CH" dirty="0"/>
              <a:t>/</a:t>
            </a:r>
            <a:r>
              <a:rPr lang="de-CH" dirty="0" err="1"/>
              <a:t>ref</a:t>
            </a:r>
            <a:r>
              <a:rPr lang="de-CH" dirty="0"/>
              <a:t>=</a:t>
            </a:r>
            <a:r>
              <a:rPr lang="de-CH" dirty="0" err="1"/>
              <a:t>sr_1_3?s</a:t>
            </a:r>
            <a:r>
              <a:rPr lang="de-CH" dirty="0"/>
              <a:t>=</a:t>
            </a:r>
            <a:r>
              <a:rPr lang="de-CH" dirty="0" err="1"/>
              <a:t>electronics&amp;ie</a:t>
            </a:r>
            <a:r>
              <a:rPr lang="de-CH" dirty="0"/>
              <a:t>=</a:t>
            </a:r>
            <a:r>
              <a:rPr lang="de-CH" dirty="0" err="1"/>
              <a:t>UTF8&amp;qid</a:t>
            </a:r>
            <a:r>
              <a:rPr lang="de-CH" dirty="0"/>
              <a:t>=</a:t>
            </a:r>
            <a:r>
              <a:rPr lang="de-CH" dirty="0" err="1"/>
              <a:t>1512651879&amp;sr</a:t>
            </a:r>
            <a:r>
              <a:rPr lang="de-CH" dirty="0"/>
              <a:t>=</a:t>
            </a:r>
            <a:r>
              <a:rPr lang="de-CH" dirty="0" err="1"/>
              <a:t>1-3&amp;keywords</a:t>
            </a:r>
            <a:r>
              <a:rPr lang="de-CH" dirty="0"/>
              <a:t>=</a:t>
            </a:r>
            <a:r>
              <a:rPr lang="de-CH" dirty="0" err="1"/>
              <a:t>keyboard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6C07-A08A-4699-BE63-0F4A8A31AD4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673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6C07-A08A-4699-BE63-0F4A8A31AD4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6349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6C07-A08A-4699-BE63-0F4A8A31AD4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373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6C07-A08A-4699-BE63-0F4A8A31AD4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216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https://</a:t>
            </a:r>
            <a:r>
              <a:rPr lang="de-CH" dirty="0" err="1"/>
              <a:t>www.amazon.com</a:t>
            </a:r>
            <a:r>
              <a:rPr lang="de-CH" dirty="0"/>
              <a:t>/</a:t>
            </a:r>
            <a:r>
              <a:rPr lang="de-CH" dirty="0" err="1"/>
              <a:t>dp</a:t>
            </a:r>
            <a:r>
              <a:rPr lang="de-CH" dirty="0"/>
              <a:t>/</a:t>
            </a:r>
            <a:r>
              <a:rPr lang="de-CH" dirty="0" err="1"/>
              <a:t>B009ZI12NM</a:t>
            </a:r>
            <a:endParaRPr lang="de-CH" dirty="0"/>
          </a:p>
          <a:p>
            <a:r>
              <a:rPr lang="de-CH" dirty="0"/>
              <a:t>https://</a:t>
            </a:r>
            <a:r>
              <a:rPr lang="de-CH" dirty="0" err="1"/>
              <a:t>www.amazon.com</a:t>
            </a:r>
            <a:r>
              <a:rPr lang="de-CH" dirty="0"/>
              <a:t>/</a:t>
            </a:r>
            <a:r>
              <a:rPr lang="de-CH" dirty="0" err="1"/>
              <a:t>dp</a:t>
            </a:r>
            <a:r>
              <a:rPr lang="de-CH" dirty="0"/>
              <a:t>/</a:t>
            </a:r>
            <a:r>
              <a:rPr lang="de-CH" dirty="0" err="1"/>
              <a:t>B006IZMWWA</a:t>
            </a:r>
            <a:endParaRPr lang="de-CH" dirty="0"/>
          </a:p>
          <a:p>
            <a:pPr lvl="0"/>
            <a:r>
              <a:rPr lang="de-CH" dirty="0"/>
              <a:t>https://</a:t>
            </a:r>
            <a:r>
              <a:rPr lang="de-CH" dirty="0" err="1"/>
              <a:t>www.amazon.com</a:t>
            </a:r>
            <a:r>
              <a:rPr lang="de-CH" dirty="0"/>
              <a:t>/</a:t>
            </a:r>
            <a:r>
              <a:rPr lang="de-CH" dirty="0" err="1"/>
              <a:t>dp</a:t>
            </a:r>
            <a:r>
              <a:rPr lang="de-CH" dirty="0"/>
              <a:t>/</a:t>
            </a:r>
            <a:r>
              <a:rPr lang="de-CH" dirty="0" err="1"/>
              <a:t>B00BORGGF6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6C07-A08A-4699-BE63-0F4A8A31AD47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278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https://</a:t>
            </a:r>
            <a:r>
              <a:rPr lang="de-CH" dirty="0" err="1"/>
              <a:t>www.amazon.com</a:t>
            </a:r>
            <a:r>
              <a:rPr lang="de-CH" dirty="0"/>
              <a:t>/</a:t>
            </a:r>
            <a:r>
              <a:rPr lang="de-CH" dirty="0" err="1"/>
              <a:t>dp</a:t>
            </a:r>
            <a:r>
              <a:rPr lang="de-CH" dirty="0"/>
              <a:t>/</a:t>
            </a:r>
            <a:r>
              <a:rPr lang="de-CH" dirty="0" err="1"/>
              <a:t>B009ZI12NM</a:t>
            </a:r>
            <a:endParaRPr lang="de-CH" dirty="0"/>
          </a:p>
          <a:p>
            <a:r>
              <a:rPr lang="de-CH" dirty="0"/>
              <a:t>https://</a:t>
            </a:r>
            <a:r>
              <a:rPr lang="de-CH" dirty="0" err="1"/>
              <a:t>www.amazon.com</a:t>
            </a:r>
            <a:r>
              <a:rPr lang="de-CH" dirty="0"/>
              <a:t>/</a:t>
            </a:r>
            <a:r>
              <a:rPr lang="de-CH" dirty="0" err="1"/>
              <a:t>dp</a:t>
            </a:r>
            <a:r>
              <a:rPr lang="de-CH" dirty="0"/>
              <a:t>/</a:t>
            </a:r>
            <a:r>
              <a:rPr lang="de-CH" dirty="0" err="1"/>
              <a:t>B006IZMWWA</a:t>
            </a:r>
            <a:endParaRPr lang="de-CH" dirty="0"/>
          </a:p>
          <a:p>
            <a:r>
              <a:rPr lang="de-CH" dirty="0"/>
              <a:t>https://</a:t>
            </a:r>
            <a:r>
              <a:rPr lang="de-CH" dirty="0" err="1"/>
              <a:t>www.amazon.com</a:t>
            </a:r>
            <a:r>
              <a:rPr lang="de-CH" dirty="0"/>
              <a:t>/</a:t>
            </a:r>
            <a:r>
              <a:rPr lang="de-CH" dirty="0" err="1"/>
              <a:t>dp</a:t>
            </a:r>
            <a:r>
              <a:rPr lang="de-CH" dirty="0"/>
              <a:t>/</a:t>
            </a:r>
            <a:r>
              <a:rPr lang="de-CH" dirty="0" err="1"/>
              <a:t>B00BORGGF6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6C07-A08A-4699-BE63-0F4A8A31AD47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9773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5C6C07-A08A-4699-BE63-0F4A8A31AD4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648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5C6C07-A08A-4699-BE63-0F4A8A31AD4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01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2AAC6-32C3-47CC-A381-C19A18ECF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F3D775-869B-4F71-A086-092BB7179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9622DD-6BE5-4C1A-8DD1-8C8F147A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D7F0-5DCC-4BE7-A0D5-52AA783724B0}" type="datetimeFigureOut">
              <a:rPr lang="de-DE" smtClean="0"/>
              <a:t>14.12.2017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4B9DD6-85F8-49CA-AA24-46AEF72C7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997478-E953-450E-9B23-705B548D3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B59-9239-4C44-AFED-3CDEDBE5C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707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0C601-420C-40C6-9C86-F2445F749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D1B8B21-DAF1-45AF-B166-50933ABA6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DFD2E0-9566-40D1-B64F-D6104ADA5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D7F0-5DCC-4BE7-A0D5-52AA783724B0}" type="datetimeFigureOut">
              <a:rPr lang="de-DE" smtClean="0"/>
              <a:t>14.12.2017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13D250-052D-4FEB-B4F1-4DCD7056F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401602-BE30-483B-8BC5-8FD96642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B59-9239-4C44-AFED-3CDEDBE5C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007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7CC415D-612E-4205-9E71-387503E241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64C2BDD-4B7B-49EC-A864-BEB6A1AC4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518BD5-8EFA-43A8-8AE4-6EB34B019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D7F0-5DCC-4BE7-A0D5-52AA783724B0}" type="datetimeFigureOut">
              <a:rPr lang="de-DE" smtClean="0"/>
              <a:t>14.12.2017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536444-BE83-47D2-8487-D0A7F9F12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1C12BF-3E9C-4C1F-86D7-54E6B6C98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B59-9239-4C44-AFED-3CDEDBE5C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015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370AC-C655-48BA-B208-13EB35AF2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27E263-1957-49E8-B4E4-9C9955B27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41D128-37F4-4AF2-B8F9-CB0E7F18B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D7F0-5DCC-4BE7-A0D5-52AA783724B0}" type="datetimeFigureOut">
              <a:rPr lang="de-DE" smtClean="0"/>
              <a:t>14.12.2017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7E50AB-E93C-4328-B6C3-187B2C457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D822FE-519E-4CD5-AEBA-91914DA5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B59-9239-4C44-AFED-3CDEDBE5C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44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3B1B6-F748-47C7-B8F4-5DBBD67C4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6CDBD3-A3FF-4974-98E1-DD0350664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DCCF12-B26C-4B0F-9FEA-FD4D3A67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D7F0-5DCC-4BE7-A0D5-52AA783724B0}" type="datetimeFigureOut">
              <a:rPr lang="de-DE" smtClean="0"/>
              <a:t>14.12.2017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F9EAA8-D02F-47F0-A2DF-584016B6E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A5943A-F822-4DAA-9B2D-93E515DF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B59-9239-4C44-AFED-3CDEDBE5C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76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CCEBE-7EC9-4F74-8821-CA6DA7B04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688DDE-1C81-42D3-9029-94CC56A7D0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856B0D-8BBE-4B95-87A9-D36FAF95E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47230DD-B983-43F2-A851-00A65092D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D7F0-5DCC-4BE7-A0D5-52AA783724B0}" type="datetimeFigureOut">
              <a:rPr lang="de-DE" smtClean="0"/>
              <a:t>14.12.2017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5025CE-E11B-471F-984A-12C1D1DAD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96E40EA-2EBE-4C43-B504-3F835304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B59-9239-4C44-AFED-3CDEDBE5C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579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FDFE2A-CBB4-4AF6-B373-489904BD7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FF9C382-403E-40D0-B500-A9D10174A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8B90DE7-E0D2-491C-9F86-672891CC6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2404194-889B-4B79-8A72-E0D41CAB5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6827DFE-172C-4CF8-B001-A4B8081035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E1BFD1-0D18-4EBC-9219-95E0EFC77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D7F0-5DCC-4BE7-A0D5-52AA783724B0}" type="datetimeFigureOut">
              <a:rPr lang="de-DE" smtClean="0"/>
              <a:t>14.12.2017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C84AD5C-B38D-4C45-91B2-28AF59643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087276-7E9A-4416-8BE5-4D21466B4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B59-9239-4C44-AFED-3CDEDBE5C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368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88D93-6CA3-4494-8444-DCE1222B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9B3E91-E82C-49F0-AFCE-EA3251F4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D7F0-5DCC-4BE7-A0D5-52AA783724B0}" type="datetimeFigureOut">
              <a:rPr lang="de-DE" smtClean="0"/>
              <a:t>14.12.2017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509ABCA-1482-4353-98D0-F28FD3214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51A1EE-DA05-4AF1-848F-91E87DFA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B59-9239-4C44-AFED-3CDEDBE5C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3339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F93528A-C467-4A44-B7AC-32A2F5278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D7F0-5DCC-4BE7-A0D5-52AA783724B0}" type="datetimeFigureOut">
              <a:rPr lang="de-DE" smtClean="0"/>
              <a:t>14.12.2017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4BF0ED-2905-4FA8-ABAC-DBAA08BFC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D67D80-41CA-46DA-A9E5-D029C67A0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B59-9239-4C44-AFED-3CDEDBE5C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6513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A3C509-B594-4854-BF71-FE3A4F0C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151F12-4768-4DF2-BC37-C284FE57E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77D914-835C-43F4-9DC9-B970A6E43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A37C46-4FBA-4A33-83E5-B72BCACD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D7F0-5DCC-4BE7-A0D5-52AA783724B0}" type="datetimeFigureOut">
              <a:rPr lang="de-DE" smtClean="0"/>
              <a:t>14.12.2017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668E1B-A8E3-4E88-AA3A-4609DBE7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B0399E-63F4-426A-BC67-E5F0E7D7C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B59-9239-4C44-AFED-3CDEDBE5C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72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980620-1230-4489-9A16-0FA7FF37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8500902-3A64-4F5E-9291-C799FF1BCE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13BD134-1E5A-4B91-BE51-CC9DBCFC3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B72EE2-3BB0-449F-B84E-7F1A4D299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D7F0-5DCC-4BE7-A0D5-52AA783724B0}" type="datetimeFigureOut">
              <a:rPr lang="de-DE" smtClean="0"/>
              <a:t>14.12.2017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5A7005-5DB7-4464-B943-B1E58D980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1A19288-BE39-4725-8B9D-F2FFCFD8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BFB59-9239-4C44-AFED-3CDEDBE5C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510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CE11034-FECF-43DC-9FCF-205EBD326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6DB865-0CEC-4498-8E0E-B3F97DFD7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2E64E4-8C1A-4C07-9C54-4EAB8E64CC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5D7F0-5DCC-4BE7-A0D5-52AA783724B0}" type="datetimeFigureOut">
              <a:rPr lang="de-DE" smtClean="0"/>
              <a:t>14.12.2017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7FBA49-2425-4407-A524-956591E14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002A59-9B2C-403A-A164-C1152A9A4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BFB59-9239-4C44-AFED-3CDEDBE5C0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805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5.xml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5.png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4" Type="http://schemas.openxmlformats.org/officeDocument/2006/relationships/tags" Target="../tags/tag16.xm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9.xml"/><Relationship Id="rId7" Type="http://schemas.openxmlformats.org/officeDocument/2006/relationships/image" Target="../media/image29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1.pn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image" Target="../media/image26.png"/><Relationship Id="rId2" Type="http://schemas.openxmlformats.org/officeDocument/2006/relationships/tags" Target="../tags/tag21.xml"/><Relationship Id="rId16" Type="http://schemas.openxmlformats.org/officeDocument/2006/relationships/image" Target="../media/image25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23.png"/><Relationship Id="rId5" Type="http://schemas.openxmlformats.org/officeDocument/2006/relationships/tags" Target="../tags/tag24.xml"/><Relationship Id="rId15" Type="http://schemas.openxmlformats.org/officeDocument/2006/relationships/image" Target="../media/image24.png"/><Relationship Id="rId10" Type="http://schemas.openxmlformats.org/officeDocument/2006/relationships/image" Target="../media/image7.png"/><Relationship Id="rId4" Type="http://schemas.openxmlformats.org/officeDocument/2006/relationships/tags" Target="../tags/tag23.xml"/><Relationship Id="rId9" Type="http://schemas.openxmlformats.org/officeDocument/2006/relationships/image" Target="../media/image14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3.pn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image" Target="../media/image34.png"/><Relationship Id="rId2" Type="http://schemas.openxmlformats.org/officeDocument/2006/relationships/tags" Target="../tags/tag28.xml"/><Relationship Id="rId16" Type="http://schemas.openxmlformats.org/officeDocument/2006/relationships/image" Target="../media/image25.pn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33.png"/><Relationship Id="rId5" Type="http://schemas.openxmlformats.org/officeDocument/2006/relationships/tags" Target="../tags/tag31.xml"/><Relationship Id="rId15" Type="http://schemas.openxmlformats.org/officeDocument/2006/relationships/image" Target="../media/image26.png"/><Relationship Id="rId10" Type="http://schemas.openxmlformats.org/officeDocument/2006/relationships/image" Target="../media/image32.png"/><Relationship Id="rId4" Type="http://schemas.openxmlformats.org/officeDocument/2006/relationships/tags" Target="../tags/tag30.xml"/><Relationship Id="rId9" Type="http://schemas.openxmlformats.org/officeDocument/2006/relationships/image" Target="../media/image31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33.png"/><Relationship Id="rId18" Type="http://schemas.openxmlformats.org/officeDocument/2006/relationships/image" Target="../media/image24.pn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32.png"/><Relationship Id="rId17" Type="http://schemas.openxmlformats.org/officeDocument/2006/relationships/image" Target="../media/image23.png"/><Relationship Id="rId2" Type="http://schemas.openxmlformats.org/officeDocument/2006/relationships/tags" Target="../tags/tag35.xml"/><Relationship Id="rId16" Type="http://schemas.openxmlformats.org/officeDocument/2006/relationships/image" Target="../media/image36.png"/><Relationship Id="rId20" Type="http://schemas.openxmlformats.org/officeDocument/2006/relationships/image" Target="../media/image25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31.png"/><Relationship Id="rId5" Type="http://schemas.openxmlformats.org/officeDocument/2006/relationships/tags" Target="../tags/tag38.xml"/><Relationship Id="rId15" Type="http://schemas.openxmlformats.org/officeDocument/2006/relationships/image" Target="../media/image3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6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1.png"/><Relationship Id="rId3" Type="http://schemas.openxmlformats.org/officeDocument/2006/relationships/tags" Target="../tags/tag45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40.svg"/><Relationship Id="rId17" Type="http://schemas.openxmlformats.org/officeDocument/2006/relationships/image" Target="../media/image45.png"/><Relationship Id="rId2" Type="http://schemas.openxmlformats.org/officeDocument/2006/relationships/tags" Target="../tags/tag44.xml"/><Relationship Id="rId16" Type="http://schemas.openxmlformats.org/officeDocument/2006/relationships/image" Target="../media/image44.png"/><Relationship Id="rId1" Type="http://schemas.openxmlformats.org/officeDocument/2006/relationships/tags" Target="../tags/tag4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9.png"/><Relationship Id="rId5" Type="http://schemas.openxmlformats.org/officeDocument/2006/relationships/tags" Target="../tags/tag47.xml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tags" Target="../tags/tag46.xml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1.png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image" Target="../media/image26.png"/><Relationship Id="rId2" Type="http://schemas.openxmlformats.org/officeDocument/2006/relationships/tags" Target="../tags/tag49.xml"/><Relationship Id="rId16" Type="http://schemas.openxmlformats.org/officeDocument/2006/relationships/image" Target="../media/image25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23.png"/><Relationship Id="rId5" Type="http://schemas.openxmlformats.org/officeDocument/2006/relationships/tags" Target="../tags/tag52.xml"/><Relationship Id="rId15" Type="http://schemas.openxmlformats.org/officeDocument/2006/relationships/image" Target="../media/image24.png"/><Relationship Id="rId10" Type="http://schemas.openxmlformats.org/officeDocument/2006/relationships/image" Target="../media/image7.png"/><Relationship Id="rId4" Type="http://schemas.openxmlformats.org/officeDocument/2006/relationships/tags" Target="../tags/tag51.xml"/><Relationship Id="rId9" Type="http://schemas.openxmlformats.org/officeDocument/2006/relationships/image" Target="../media/image14.png"/><Relationship Id="rId1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6.png"/><Relationship Id="rId3" Type="http://schemas.openxmlformats.org/officeDocument/2006/relationships/tags" Target="../tags/tag57.xml"/><Relationship Id="rId7" Type="http://schemas.openxmlformats.org/officeDocument/2006/relationships/image" Target="../media/image12.png"/><Relationship Id="rId12" Type="http://schemas.openxmlformats.org/officeDocument/2006/relationships/image" Target="../media/image11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4.png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48.png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png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tags" Target="../tags/tag70.xml"/><Relationship Id="rId18" Type="http://schemas.openxmlformats.org/officeDocument/2006/relationships/tags" Target="../tags/tag75.xml"/><Relationship Id="rId26" Type="http://schemas.openxmlformats.org/officeDocument/2006/relationships/image" Target="../media/image49.png"/><Relationship Id="rId3" Type="http://schemas.openxmlformats.org/officeDocument/2006/relationships/tags" Target="../tags/tag60.xml"/><Relationship Id="rId21" Type="http://schemas.openxmlformats.org/officeDocument/2006/relationships/tags" Target="../tags/tag78.xml"/><Relationship Id="rId7" Type="http://schemas.openxmlformats.org/officeDocument/2006/relationships/tags" Target="../tags/tag64.xml"/><Relationship Id="rId12" Type="http://schemas.openxmlformats.org/officeDocument/2006/relationships/tags" Target="../tags/tag69.xml"/><Relationship Id="rId17" Type="http://schemas.openxmlformats.org/officeDocument/2006/relationships/tags" Target="../tags/tag74.xml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52.png"/><Relationship Id="rId2" Type="http://schemas.openxmlformats.org/officeDocument/2006/relationships/tags" Target="../tags/tag59.xml"/><Relationship Id="rId16" Type="http://schemas.openxmlformats.org/officeDocument/2006/relationships/tags" Target="../tags/tag73.xml"/><Relationship Id="rId20" Type="http://schemas.openxmlformats.org/officeDocument/2006/relationships/tags" Target="../tags/tag77.xml"/><Relationship Id="rId29" Type="http://schemas.openxmlformats.org/officeDocument/2006/relationships/image" Target="../media/image26.png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tags" Target="../tags/tag68.xml"/><Relationship Id="rId24" Type="http://schemas.openxmlformats.org/officeDocument/2006/relationships/tags" Target="../tags/tag81.xml"/><Relationship Id="rId32" Type="http://schemas.openxmlformats.org/officeDocument/2006/relationships/image" Target="../media/image51.png"/><Relationship Id="rId5" Type="http://schemas.openxmlformats.org/officeDocument/2006/relationships/tags" Target="../tags/tag62.xml"/><Relationship Id="rId15" Type="http://schemas.openxmlformats.org/officeDocument/2006/relationships/tags" Target="../tags/tag72.xml"/><Relationship Id="rId23" Type="http://schemas.openxmlformats.org/officeDocument/2006/relationships/tags" Target="../tags/tag80.xml"/><Relationship Id="rId28" Type="http://schemas.openxmlformats.org/officeDocument/2006/relationships/image" Target="../media/image24.png"/><Relationship Id="rId10" Type="http://schemas.openxmlformats.org/officeDocument/2006/relationships/tags" Target="../tags/tag67.xml"/><Relationship Id="rId19" Type="http://schemas.openxmlformats.org/officeDocument/2006/relationships/tags" Target="../tags/tag76.xml"/><Relationship Id="rId31" Type="http://schemas.openxmlformats.org/officeDocument/2006/relationships/image" Target="../media/image50.png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tags" Target="../tags/tag71.xml"/><Relationship Id="rId22" Type="http://schemas.openxmlformats.org/officeDocument/2006/relationships/tags" Target="../tags/tag79.xml"/><Relationship Id="rId27" Type="http://schemas.openxmlformats.org/officeDocument/2006/relationships/image" Target="../media/image23.png"/><Relationship Id="rId30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84.xml"/><Relationship Id="rId7" Type="http://schemas.openxmlformats.org/officeDocument/2006/relationships/image" Target="../media/image7.png"/><Relationship Id="rId12" Type="http://schemas.openxmlformats.org/officeDocument/2006/relationships/image" Target="../media/image55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14.png"/><Relationship Id="rId11" Type="http://schemas.openxmlformats.org/officeDocument/2006/relationships/image" Target="../media/image5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3.png"/><Relationship Id="rId4" Type="http://schemas.openxmlformats.org/officeDocument/2006/relationships/tags" Target="../tags/tag85.xml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0.png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6.png"/><Relationship Id="rId3" Type="http://schemas.openxmlformats.org/officeDocument/2006/relationships/tags" Target="../tags/tag95.xml"/><Relationship Id="rId7" Type="http://schemas.openxmlformats.org/officeDocument/2006/relationships/image" Target="../media/image6.svg"/><Relationship Id="rId12" Type="http://schemas.openxmlformats.org/officeDocument/2006/relationships/image" Target="../media/image24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svg"/><Relationship Id="rId4" Type="http://schemas.openxmlformats.org/officeDocument/2006/relationships/tags" Target="../tags/tag96.xml"/><Relationship Id="rId9" Type="http://schemas.openxmlformats.org/officeDocument/2006/relationships/image" Target="../media/image3.png"/><Relationship Id="rId1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99.xml"/><Relationship Id="rId7" Type="http://schemas.openxmlformats.org/officeDocument/2006/relationships/image" Target="../media/image14.png"/><Relationship Id="rId12" Type="http://schemas.openxmlformats.org/officeDocument/2006/relationships/image" Target="../media/image64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31.pn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3.png"/><Relationship Id="rId4" Type="http://schemas.openxmlformats.org/officeDocument/2006/relationships/tags" Target="../tags/tag100.xml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png"/><Relationship Id="rId3" Type="http://schemas.openxmlformats.org/officeDocument/2006/relationships/tags" Target="../tags/tag103.xml"/><Relationship Id="rId7" Type="http://schemas.openxmlformats.org/officeDocument/2006/relationships/image" Target="../media/image49.png"/><Relationship Id="rId12" Type="http://schemas.openxmlformats.org/officeDocument/2006/relationships/image" Target="../media/image66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5.png"/><Relationship Id="rId5" Type="http://schemas.openxmlformats.org/officeDocument/2006/relationships/tags" Target="../tags/tag105.xml"/><Relationship Id="rId10" Type="http://schemas.openxmlformats.org/officeDocument/2006/relationships/image" Target="../media/image14.png"/><Relationship Id="rId4" Type="http://schemas.openxmlformats.org/officeDocument/2006/relationships/tags" Target="../tags/tag104.xml"/><Relationship Id="rId9" Type="http://schemas.openxmlformats.org/officeDocument/2006/relationships/image" Target="../media/image7.png"/><Relationship Id="rId1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buehlmic/MThesis_Rationalizing_Recommender_System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6.png"/><Relationship Id="rId3" Type="http://schemas.openxmlformats.org/officeDocument/2006/relationships/tags" Target="../tags/tag108.xml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9.png"/><Relationship Id="rId11" Type="http://schemas.openxmlformats.org/officeDocument/2006/relationships/image" Target="../media/image7.png"/><Relationship Id="rId5" Type="http://schemas.openxmlformats.org/officeDocument/2006/relationships/image" Target="../media/image8.png"/><Relationship Id="rId15" Type="http://schemas.openxmlformats.org/officeDocument/2006/relationships/image" Target="../media/image48.png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2.png"/><Relationship Id="rId1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11.xml"/><Relationship Id="rId7" Type="http://schemas.openxmlformats.org/officeDocument/2006/relationships/image" Target="../media/image7.png"/><Relationship Id="rId12" Type="http://schemas.openxmlformats.org/officeDocument/2006/relationships/image" Target="../media/image18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14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Relationship Id="rId5" Type="http://schemas.openxmlformats.org/officeDocument/2006/relationships/image" Target="../media/image31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image" Target="../media/image7.png"/><Relationship Id="rId12" Type="http://schemas.openxmlformats.org/officeDocument/2006/relationships/image" Target="../media/image1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6.xml"/><Relationship Id="rId7" Type="http://schemas.openxmlformats.org/officeDocument/2006/relationships/image" Target="../media/image1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0.xml"/><Relationship Id="rId7" Type="http://schemas.openxmlformats.org/officeDocument/2006/relationships/image" Target="../media/image15.png"/><Relationship Id="rId12" Type="http://schemas.openxmlformats.org/officeDocument/2006/relationships/image" Target="../media/image22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6.png"/><Relationship Id="rId5" Type="http://schemas.openxmlformats.org/officeDocument/2006/relationships/tags" Target="../tags/tag12.xml"/><Relationship Id="rId10" Type="http://schemas.openxmlformats.org/officeDocument/2006/relationships/image" Target="../media/image25.png"/><Relationship Id="rId4" Type="http://schemas.openxmlformats.org/officeDocument/2006/relationships/tags" Target="../tags/tag11.xml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099A1-7E16-40E7-A022-3734D5F1A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272"/>
            <a:ext cx="9144000" cy="1813685"/>
          </a:xfrm>
        </p:spPr>
        <p:txBody>
          <a:bodyPr/>
          <a:lstStyle/>
          <a:p>
            <a:r>
              <a:rPr lang="de-CH" dirty="0" err="1"/>
              <a:t>Rationalizing</a:t>
            </a:r>
            <a:r>
              <a:rPr lang="de-CH" dirty="0"/>
              <a:t> </a:t>
            </a:r>
            <a:r>
              <a:rPr lang="de-CH" dirty="0" err="1"/>
              <a:t>Recommender</a:t>
            </a:r>
            <a:r>
              <a:rPr lang="de-CH" dirty="0"/>
              <a:t> Systems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8356C4B-2E67-43B3-A8B3-9BAECC971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82" y="1230572"/>
            <a:ext cx="4609943" cy="344322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E9FD79E-A7E5-481A-8FBF-B6EC09975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291" y="2019644"/>
            <a:ext cx="1419396" cy="186508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7A56523-7D47-4ABF-9973-CB496B6A344F}"/>
              </a:ext>
            </a:extLst>
          </p:cNvPr>
          <p:cNvSpPr txBox="1"/>
          <p:nvPr/>
        </p:nvSpPr>
        <p:spPr>
          <a:xfrm>
            <a:off x="3831096" y="4259698"/>
            <a:ext cx="5331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A wireless mouse which works well.</a:t>
            </a:r>
            <a:endParaRPr lang="de-CH" sz="2400"/>
          </a:p>
          <a:p>
            <a:r>
              <a:rPr lang="en-GB" sz="2400"/>
              <a:t>A red</a:t>
            </a:r>
            <a:r>
              <a:rPr lang="de-CH" sz="2400"/>
              <a:t> mouse from Logitech.</a:t>
            </a:r>
          </a:p>
          <a:p>
            <a:r>
              <a:rPr lang="en-GB" sz="2400"/>
              <a:t>This mouse is too expensive!</a:t>
            </a:r>
          </a:p>
        </p:txBody>
      </p:sp>
      <p:pic>
        <p:nvPicPr>
          <p:cNvPr id="15" name="Grafik 14" descr="Häkchen">
            <a:extLst>
              <a:ext uri="{FF2B5EF4-FFF2-40B4-BE49-F238E27FC236}">
                <a16:creationId xmlns:a16="http://schemas.microsoft.com/office/drawing/2014/main" id="{B397991A-CD0D-47F7-B786-A94AF9B83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16732" y="4234206"/>
            <a:ext cx="457200" cy="457200"/>
          </a:xfrm>
          <a:prstGeom prst="rect">
            <a:avLst/>
          </a:prstGeom>
        </p:spPr>
      </p:pic>
      <p:pic>
        <p:nvPicPr>
          <p:cNvPr id="17" name="Grafik 16" descr="Schließen">
            <a:extLst>
              <a:ext uri="{FF2B5EF4-FFF2-40B4-BE49-F238E27FC236}">
                <a16:creationId xmlns:a16="http://schemas.microsoft.com/office/drawing/2014/main" id="{DAFDE290-F5BC-41EF-981E-6C745B1DAD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33718" y="4591569"/>
            <a:ext cx="457200" cy="457200"/>
          </a:xfrm>
          <a:prstGeom prst="rect">
            <a:avLst/>
          </a:prstGeom>
        </p:spPr>
      </p:pic>
      <p:pic>
        <p:nvPicPr>
          <p:cNvPr id="18" name="Grafik 17" descr="Schließen">
            <a:extLst>
              <a:ext uri="{FF2B5EF4-FFF2-40B4-BE49-F238E27FC236}">
                <a16:creationId xmlns:a16="http://schemas.microsoft.com/office/drawing/2014/main" id="{0F18897E-946B-4CBF-97CC-3A69EBEB3B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24327" y="5025798"/>
            <a:ext cx="457200" cy="4572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FD5CF260-7B55-41E0-BC40-2A42689FA17A}"/>
              </a:ext>
            </a:extLst>
          </p:cNvPr>
          <p:cNvSpPr txBox="1"/>
          <p:nvPr/>
        </p:nvSpPr>
        <p:spPr>
          <a:xfrm>
            <a:off x="11024947" y="1898314"/>
            <a:ext cx="898003" cy="221599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0" dirty="0"/>
              <a:t>?</a:t>
            </a:r>
          </a:p>
          <a:p>
            <a:endParaRPr lang="de-CH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C021088-02BE-4711-BF5F-C8230B4DD914}"/>
              </a:ext>
            </a:extLst>
          </p:cNvPr>
          <p:cNvSpPr txBox="1"/>
          <p:nvPr/>
        </p:nvSpPr>
        <p:spPr>
          <a:xfrm>
            <a:off x="5742217" y="1898314"/>
            <a:ext cx="950901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0"/>
              <a:t>+</a:t>
            </a:r>
            <a:endParaRPr lang="de-CH" sz="1200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458D175B-3F69-4299-B342-E6D450BB0DA3}"/>
              </a:ext>
            </a:extLst>
          </p:cNvPr>
          <p:cNvCxnSpPr/>
          <p:nvPr/>
        </p:nvCxnSpPr>
        <p:spPr>
          <a:xfrm flipH="1" flipV="1">
            <a:off x="4091432" y="3657600"/>
            <a:ext cx="585216" cy="6949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FAD376F-C603-48F0-BFE8-650C567E97A6}"/>
              </a:ext>
            </a:extLst>
          </p:cNvPr>
          <p:cNvCxnSpPr>
            <a:cxnSpLocks/>
          </p:cNvCxnSpPr>
          <p:nvPr/>
        </p:nvCxnSpPr>
        <p:spPr>
          <a:xfrm flipV="1">
            <a:off x="5064125" y="3616728"/>
            <a:ext cx="2657475" cy="73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43FCF253-C2D7-4285-BE37-8ECCC8FA93FB}"/>
              </a:ext>
            </a:extLst>
          </p:cNvPr>
          <p:cNvSpPr txBox="1"/>
          <p:nvPr/>
        </p:nvSpPr>
        <p:spPr>
          <a:xfrm>
            <a:off x="9390918" y="6396335"/>
            <a:ext cx="287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/>
              <a:t>Master’s Thesis, 2017</a:t>
            </a:r>
            <a:endParaRPr lang="de-CH" sz="2400" i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1B15B68-5418-4065-9914-826625030612}"/>
              </a:ext>
            </a:extLst>
          </p:cNvPr>
          <p:cNvSpPr txBox="1"/>
          <p:nvPr/>
        </p:nvSpPr>
        <p:spPr>
          <a:xfrm>
            <a:off x="0" y="6396335"/>
            <a:ext cx="2058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/>
              <a:t>Michael Bühler</a:t>
            </a:r>
            <a:endParaRPr lang="de-CH" sz="2400" i="1"/>
          </a:p>
        </p:txBody>
      </p:sp>
    </p:spTree>
    <p:extLst>
      <p:ext uri="{BB962C8B-B14F-4D97-AF65-F5344CB8AC3E}">
        <p14:creationId xmlns:p14="http://schemas.microsoft.com/office/powerpoint/2010/main" val="2854274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7A115-293C-42A3-9C31-57E5297A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Target </a:t>
            </a:r>
            <a:r>
              <a:rPr lang="de-CH" dirty="0" err="1"/>
              <a:t>Product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D442ED3-375B-4519-8BB6-FC88FE3C7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036" y="365125"/>
            <a:ext cx="2469196" cy="93620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5ADA07F-AB82-46F8-A8B2-CD2166F76183}"/>
              </a:ext>
            </a:extLst>
          </p:cNvPr>
          <p:cNvGrpSpPr/>
          <p:nvPr/>
        </p:nvGrpSpPr>
        <p:grpSpPr>
          <a:xfrm>
            <a:off x="838200" y="2271967"/>
            <a:ext cx="5024528" cy="1569660"/>
            <a:chOff x="838200" y="2271967"/>
            <a:chExt cx="5024528" cy="1569660"/>
          </a:xfrm>
        </p:grpSpPr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40B7525C-76F2-4078-BE62-071AE0A52DA9}"/>
                </a:ext>
              </a:extLst>
            </p:cNvPr>
            <p:cNvSpPr txBox="1"/>
            <p:nvPr/>
          </p:nvSpPr>
          <p:spPr>
            <a:xfrm>
              <a:off x="838200" y="2271967"/>
              <a:ext cx="5024528" cy="15696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A trendy green computer mouse.</a:t>
              </a:r>
            </a:p>
            <a:p>
              <a:r>
                <a:rPr lang="en-GB" sz="2400" dirty="0"/>
                <a:t>A fashionable olive-green mouse.</a:t>
              </a:r>
            </a:p>
            <a:p>
              <a:r>
                <a:rPr lang="en-GB" sz="2400" dirty="0"/>
                <a:t>This mouse has a lot of buttons. </a:t>
              </a:r>
            </a:p>
            <a:p>
              <a:r>
                <a:rPr lang="en-GB" sz="2400" dirty="0"/>
                <a:t>Cats like to play with this mouse.</a:t>
              </a:r>
            </a:p>
          </p:txBody>
        </p: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F88D84A0-CA5F-4F26-8A97-9096AA3E2AC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976" y="2344901"/>
              <a:ext cx="369354" cy="349525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4DF1383B-6492-49E3-838F-730EAF6DADA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413" y="2713626"/>
              <a:ext cx="379270" cy="349525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E3CC4500-59DA-4BFA-9F62-F92957E9BB5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343" y="3059240"/>
              <a:ext cx="381748" cy="354483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5AA1D779-6FC0-48DF-B7A7-CD4D351249A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976" y="3429000"/>
              <a:ext cx="386707" cy="349525"/>
            </a:xfrm>
            <a:prstGeom prst="rect">
              <a:avLst/>
            </a:prstGeom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4FE1C684-9C15-497B-87A8-4246305B2D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14672" y="1493608"/>
            <a:ext cx="4848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93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27">
            <a:extLst>
              <a:ext uri="{FF2B5EF4-FFF2-40B4-BE49-F238E27FC236}">
                <a16:creationId xmlns:a16="http://schemas.microsoft.com/office/drawing/2014/main" id="{62881FA7-8A9E-4D03-8257-417476113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03" y="1096394"/>
            <a:ext cx="1772399" cy="1445842"/>
          </a:xfrm>
          <a:prstGeom prst="rect">
            <a:avLst/>
          </a:prstGeom>
        </p:spPr>
      </p:pic>
      <p:pic>
        <p:nvPicPr>
          <p:cNvPr id="5" name="Grafik 4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75970795-E9D9-44D5-A444-A04F3B556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92" y="3814722"/>
            <a:ext cx="1799633" cy="679753"/>
          </a:xfrm>
          <a:prstGeom prst="rect">
            <a:avLst/>
          </a:prstGeom>
        </p:spPr>
      </p:pic>
      <p:sp>
        <p:nvSpPr>
          <p:cNvPr id="6" name="Scrollen: vertikal 5">
            <a:extLst>
              <a:ext uri="{FF2B5EF4-FFF2-40B4-BE49-F238E27FC236}">
                <a16:creationId xmlns:a16="http://schemas.microsoft.com/office/drawing/2014/main" id="{A1DE455A-C28B-43B1-B8D2-C1D78BD99069}"/>
              </a:ext>
            </a:extLst>
          </p:cNvPr>
          <p:cNvSpPr/>
          <p:nvPr/>
        </p:nvSpPr>
        <p:spPr>
          <a:xfrm>
            <a:off x="1318437" y="4585908"/>
            <a:ext cx="1772399" cy="775465"/>
          </a:xfrm>
          <a:prstGeom prst="verticalScroll">
            <a:avLst/>
          </a:prstGeom>
          <a:solidFill>
            <a:srgbClr val="51693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/>
              <a:t>S1</a:t>
            </a:r>
            <a:r>
              <a:rPr lang="en-GB" sz="2000" dirty="0"/>
              <a:t>, </a:t>
            </a:r>
            <a:r>
              <a:rPr lang="en-GB" sz="2000" dirty="0" err="1"/>
              <a:t>S2</a:t>
            </a:r>
            <a:r>
              <a:rPr lang="en-GB" sz="2000" dirty="0"/>
              <a:t>, </a:t>
            </a:r>
            <a:r>
              <a:rPr lang="en-GB" sz="2000" dirty="0" err="1"/>
              <a:t>S3</a:t>
            </a:r>
            <a:r>
              <a:rPr lang="en-GB" sz="2000"/>
              <a:t>, S4</a:t>
            </a:r>
            <a:endParaRPr lang="de-CH" sz="20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C8704BB-5C0F-498B-9D74-774C88FEC1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46" y="2028090"/>
            <a:ext cx="599181" cy="6092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72E4CA2-4016-42A0-A42B-58D34CA99E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06" y="4543785"/>
            <a:ext cx="4327983" cy="67144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6C6BE6-9A4E-429A-8D43-44A4BD05A1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4036" y="365125"/>
            <a:ext cx="2469196" cy="9362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B5436C6-2C8A-4C0B-81CA-1457D3B8095A}"/>
              </a:ext>
            </a:extLst>
          </p:cNvPr>
          <p:cNvSpPr txBox="1"/>
          <p:nvPr/>
        </p:nvSpPr>
        <p:spPr>
          <a:xfrm>
            <a:off x="1088046" y="2527702"/>
            <a:ext cx="3283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 err="1">
                <a:solidFill>
                  <a:srgbClr val="FF0000"/>
                </a:solidFill>
              </a:rPr>
              <a:t>Context</a:t>
            </a:r>
            <a:r>
              <a:rPr lang="de-CH" sz="3200" dirty="0"/>
              <a:t> </a:t>
            </a:r>
            <a:r>
              <a:rPr lang="de-CH" sz="3200" dirty="0" err="1">
                <a:solidFill>
                  <a:srgbClr val="FF0000"/>
                </a:solidFill>
              </a:rPr>
              <a:t>Product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C111868-3FF8-4975-A206-01EDCAC47075}"/>
              </a:ext>
            </a:extLst>
          </p:cNvPr>
          <p:cNvSpPr txBox="1"/>
          <p:nvPr/>
        </p:nvSpPr>
        <p:spPr>
          <a:xfrm>
            <a:off x="1088046" y="5452806"/>
            <a:ext cx="3283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rgbClr val="FF0000"/>
                </a:solidFill>
              </a:rPr>
              <a:t>Target </a:t>
            </a:r>
            <a:r>
              <a:rPr lang="de-CH" sz="3200" dirty="0" err="1">
                <a:solidFill>
                  <a:srgbClr val="FF0000"/>
                </a:solidFill>
              </a:rPr>
              <a:t>Product</a:t>
            </a:r>
            <a:endParaRPr lang="de-DE" sz="3200" dirty="0">
              <a:solidFill>
                <a:srgbClr val="FF0000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635F21D-855E-4B40-9066-0F2BB1246C8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159" y="1706043"/>
            <a:ext cx="1706217" cy="3293908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6947913-7DF3-454B-9A40-9E176E4F2CBD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 flipV="1">
            <a:off x="6768127" y="2332717"/>
            <a:ext cx="3212032" cy="10202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4CD933F-8BB1-45C9-8BC7-581D788227C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087815" y="3352997"/>
            <a:ext cx="4892344" cy="111486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86DE7A6-3C30-4C57-A6B3-04C6883E6349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198900" y="3352997"/>
            <a:ext cx="3781259" cy="111486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A166A3A-9187-4B6B-980A-9D313DCB0D6C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335715" y="3352997"/>
            <a:ext cx="2644444" cy="12329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8C0B154-C8A3-4B28-8E97-268867E8D3F6}"/>
              </a:ext>
            </a:extLst>
          </p:cNvPr>
          <p:cNvCxnSpPr>
            <a:cxnSpLocks/>
          </p:cNvCxnSpPr>
          <p:nvPr/>
        </p:nvCxnSpPr>
        <p:spPr>
          <a:xfrm flipH="1">
            <a:off x="8288215" y="3352997"/>
            <a:ext cx="1691945" cy="11907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898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C9A365EA-FDBD-4281-9AF0-A51CFBABAD68}"/>
              </a:ext>
            </a:extLst>
          </p:cNvPr>
          <p:cNvGrpSpPr/>
          <p:nvPr/>
        </p:nvGrpSpPr>
        <p:grpSpPr>
          <a:xfrm>
            <a:off x="116550" y="1233324"/>
            <a:ext cx="11958899" cy="4253354"/>
            <a:chOff x="93311" y="1558639"/>
            <a:chExt cx="11958899" cy="4253354"/>
          </a:xfrm>
        </p:grpSpPr>
        <p:pic>
          <p:nvPicPr>
            <p:cNvPr id="7" name="Grafik 6" descr="Ein Bild, das Objekt enthält.&#10;&#10;Mit hoher Zuverlässigkeit generierte Beschreibung">
              <a:extLst>
                <a:ext uri="{FF2B5EF4-FFF2-40B4-BE49-F238E27FC236}">
                  <a16:creationId xmlns:a16="http://schemas.microsoft.com/office/drawing/2014/main" id="{06795ED0-9802-4FB4-9F5F-81A70AF5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41" y="3880722"/>
              <a:ext cx="1466265" cy="553834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5CA8220-5F4C-4980-A682-B14B86B80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52" y="1558639"/>
              <a:ext cx="1262390" cy="1029800"/>
            </a:xfrm>
            <a:prstGeom prst="rect">
              <a:avLst/>
            </a:prstGeom>
          </p:spPr>
        </p:pic>
        <p:sp>
          <p:nvSpPr>
            <p:cNvPr id="10" name="Scrollen: vertikal 9">
              <a:extLst>
                <a:ext uri="{FF2B5EF4-FFF2-40B4-BE49-F238E27FC236}">
                  <a16:creationId xmlns:a16="http://schemas.microsoft.com/office/drawing/2014/main" id="{5F5842CC-250D-4F65-A551-7A36DE120704}"/>
                </a:ext>
              </a:extLst>
            </p:cNvPr>
            <p:cNvSpPr/>
            <p:nvPr/>
          </p:nvSpPr>
          <p:spPr>
            <a:xfrm>
              <a:off x="422076" y="4566769"/>
              <a:ext cx="1772399" cy="775465"/>
            </a:xfrm>
            <a:prstGeom prst="verticalScroll">
              <a:avLst/>
            </a:prstGeom>
            <a:solidFill>
              <a:srgbClr val="51693B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/>
                <a:t>S1</a:t>
              </a:r>
              <a:r>
                <a:rPr lang="en-GB" sz="2000" dirty="0"/>
                <a:t>, </a:t>
              </a:r>
              <a:r>
                <a:rPr lang="en-GB" sz="2000" dirty="0" err="1"/>
                <a:t>S2</a:t>
              </a:r>
              <a:r>
                <a:rPr lang="en-GB" sz="2000" dirty="0"/>
                <a:t>, </a:t>
              </a:r>
              <a:r>
                <a:rPr lang="en-GB" sz="2000" dirty="0" err="1"/>
                <a:t>S3</a:t>
              </a:r>
              <a:r>
                <a:rPr lang="en-GB" sz="2000" dirty="0"/>
                <a:t>, </a:t>
              </a:r>
              <a:r>
                <a:rPr lang="en-GB" sz="2000" dirty="0" err="1"/>
                <a:t>S4</a:t>
              </a:r>
              <a:endParaRPr lang="de-CH" sz="2000" dirty="0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9AF9D0CF-DD03-4A5A-97F7-13C5B67A76F8}"/>
                </a:ext>
              </a:extLst>
            </p:cNvPr>
            <p:cNvGrpSpPr/>
            <p:nvPr/>
          </p:nvGrpSpPr>
          <p:grpSpPr>
            <a:xfrm>
              <a:off x="7438390" y="3225091"/>
              <a:ext cx="1789391" cy="1559167"/>
              <a:chOff x="4845676" y="1346522"/>
              <a:chExt cx="2859110" cy="2585361"/>
            </a:xfrm>
          </p:grpSpPr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0F1F711A-8E27-4DFE-95F6-CE36D4889119}"/>
                  </a:ext>
                </a:extLst>
              </p:cNvPr>
              <p:cNvSpPr/>
              <p:nvPr/>
            </p:nvSpPr>
            <p:spPr>
              <a:xfrm>
                <a:off x="4845676" y="1346522"/>
                <a:ext cx="2859110" cy="2585361"/>
              </a:xfrm>
              <a:prstGeom prst="roundRect">
                <a:avLst/>
              </a:prstGeom>
              <a:solidFill>
                <a:srgbClr val="3B447D"/>
              </a:solidFill>
              <a:ln cap="sq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440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0AEE66E8-E132-4296-B14A-F282BAE8330C}"/>
                  </a:ext>
                </a:extLst>
              </p:cNvPr>
              <p:cNvSpPr/>
              <p:nvPr/>
            </p:nvSpPr>
            <p:spPr>
              <a:xfrm>
                <a:off x="5020667" y="2559208"/>
                <a:ext cx="2643706" cy="1171781"/>
              </a:xfrm>
              <a:prstGeom prst="rect">
                <a:avLst/>
              </a:prstGeom>
              <a:solidFill>
                <a:srgbClr val="3B447D"/>
              </a:solidFill>
              <a:ln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2800" dirty="0" err="1"/>
                  <a:t>Predicting</a:t>
                </a:r>
                <a:endParaRPr lang="de-CH" sz="2800" dirty="0"/>
              </a:p>
              <a:p>
                <a:pPr algn="ctr"/>
                <a:endParaRPr lang="de-DE" sz="4400" dirty="0"/>
              </a:p>
            </p:txBody>
          </p:sp>
        </p:grpSp>
        <p:sp>
          <p:nvSpPr>
            <p:cNvPr id="13" name="Scrollen: vertikal 12">
              <a:extLst>
                <a:ext uri="{FF2B5EF4-FFF2-40B4-BE49-F238E27FC236}">
                  <a16:creationId xmlns:a16="http://schemas.microsoft.com/office/drawing/2014/main" id="{952A7DC2-9629-4C75-9478-F1AF0CF5ECB7}"/>
                </a:ext>
              </a:extLst>
            </p:cNvPr>
            <p:cNvSpPr/>
            <p:nvPr/>
          </p:nvSpPr>
          <p:spPr>
            <a:xfrm>
              <a:off x="5606604" y="3612301"/>
              <a:ext cx="999231" cy="670702"/>
            </a:xfrm>
            <a:prstGeom prst="verticalScroll">
              <a:avLst/>
            </a:prstGeom>
            <a:solidFill>
              <a:srgbClr val="51693B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/>
                <a:t>S1</a:t>
              </a:r>
              <a:r>
                <a:rPr lang="en-GB" sz="2000" dirty="0"/>
                <a:t>, </a:t>
              </a:r>
              <a:r>
                <a:rPr lang="en-GB" sz="2000" dirty="0" err="1"/>
                <a:t>S4</a:t>
              </a:r>
              <a:endParaRPr lang="de-CH" sz="2000" dirty="0"/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67385CAC-F558-443D-9FD3-BEBC50DAB4EB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097542" y="4477068"/>
              <a:ext cx="1119990" cy="477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9CB97006-F389-4A19-B156-F185390A282A}"/>
                </a:ext>
              </a:extLst>
            </p:cNvPr>
            <p:cNvCxnSpPr>
              <a:cxnSpLocks/>
            </p:cNvCxnSpPr>
            <p:nvPr/>
          </p:nvCxnSpPr>
          <p:spPr>
            <a:xfrm>
              <a:off x="1955142" y="2565374"/>
              <a:ext cx="1262390" cy="7161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A208C3FF-F38E-415B-BBD3-CED5AD3681EF}"/>
                </a:ext>
              </a:extLst>
            </p:cNvPr>
            <p:cNvCxnSpPr>
              <a:cxnSpLocks/>
              <a:stCxn id="26" idx="3"/>
              <a:endCxn id="13" idx="1"/>
            </p:cNvCxnSpPr>
            <p:nvPr/>
          </p:nvCxnSpPr>
          <p:spPr>
            <a:xfrm flipV="1">
              <a:off x="4975409" y="3947652"/>
              <a:ext cx="715033" cy="7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C196F0E-A436-42A7-B25D-72D270ED028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9227781" y="4004675"/>
              <a:ext cx="77453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dditionszeichen 18">
              <a:extLst>
                <a:ext uri="{FF2B5EF4-FFF2-40B4-BE49-F238E27FC236}">
                  <a16:creationId xmlns:a16="http://schemas.microsoft.com/office/drawing/2014/main" id="{C98C04DB-9430-42C7-A5EE-FDA9D5576DF4}"/>
                </a:ext>
              </a:extLst>
            </p:cNvPr>
            <p:cNvSpPr/>
            <p:nvPr/>
          </p:nvSpPr>
          <p:spPr>
            <a:xfrm>
              <a:off x="10027606" y="3532280"/>
              <a:ext cx="893292" cy="944787"/>
            </a:xfrm>
            <a:prstGeom prst="mathPlus">
              <a:avLst>
                <a:gd name="adj1" fmla="val 11505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p:sp>
          <p:nvSpPr>
            <p:cNvPr id="21" name="Minuszeichen 20">
              <a:extLst>
                <a:ext uri="{FF2B5EF4-FFF2-40B4-BE49-F238E27FC236}">
                  <a16:creationId xmlns:a16="http://schemas.microsoft.com/office/drawing/2014/main" id="{800D956A-6E39-4AF1-8FE2-AD2A67D37AFC}"/>
                </a:ext>
              </a:extLst>
            </p:cNvPr>
            <p:cNvSpPr/>
            <p:nvPr/>
          </p:nvSpPr>
          <p:spPr>
            <a:xfrm>
              <a:off x="11105683" y="3755221"/>
              <a:ext cx="946527" cy="402418"/>
            </a:xfrm>
            <a:prstGeom prst="mathMin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2EFB9719-9562-424C-ACAF-8B2494329013}"/>
                </a:ext>
              </a:extLst>
            </p:cNvPr>
            <p:cNvSpPr txBox="1"/>
            <p:nvPr/>
          </p:nvSpPr>
          <p:spPr>
            <a:xfrm>
              <a:off x="10708929" y="3362876"/>
              <a:ext cx="47452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7000" dirty="0"/>
                <a:t>/</a:t>
              </a:r>
              <a:endParaRPr lang="de-DE" sz="8200" dirty="0"/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D576528F-D115-4384-985E-C09CDE33719B}"/>
                </a:ext>
              </a:extLst>
            </p:cNvPr>
            <p:cNvGrpSpPr/>
            <p:nvPr/>
          </p:nvGrpSpPr>
          <p:grpSpPr>
            <a:xfrm>
              <a:off x="3186018" y="3168854"/>
              <a:ext cx="1789391" cy="1559167"/>
              <a:chOff x="4845676" y="1346522"/>
              <a:chExt cx="2859110" cy="2585361"/>
            </a:xfrm>
          </p:grpSpPr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A44A295F-0625-44F7-8A8D-7DFB0AB544AC}"/>
                  </a:ext>
                </a:extLst>
              </p:cNvPr>
              <p:cNvSpPr/>
              <p:nvPr/>
            </p:nvSpPr>
            <p:spPr>
              <a:xfrm>
                <a:off x="4845676" y="1346522"/>
                <a:ext cx="2859110" cy="2585361"/>
              </a:xfrm>
              <a:prstGeom prst="roundRect">
                <a:avLst/>
              </a:prstGeom>
              <a:solidFill>
                <a:srgbClr val="3B447D"/>
              </a:solidFill>
              <a:ln cap="sq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4400"/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E99D7AB8-2C82-4905-87E3-A6A1A0361D6C}"/>
                  </a:ext>
                </a:extLst>
              </p:cNvPr>
              <p:cNvSpPr/>
              <p:nvPr/>
            </p:nvSpPr>
            <p:spPr>
              <a:xfrm>
                <a:off x="5020668" y="2559208"/>
                <a:ext cx="2436992" cy="1243014"/>
              </a:xfrm>
              <a:prstGeom prst="rect">
                <a:avLst/>
              </a:prstGeom>
              <a:solidFill>
                <a:srgbClr val="3B447D"/>
              </a:solidFill>
              <a:ln cap="sq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2800" dirty="0"/>
                  <a:t>Sampling</a:t>
                </a:r>
              </a:p>
              <a:p>
                <a:pPr algn="ctr"/>
                <a:endParaRPr lang="de-DE" sz="4400" dirty="0"/>
              </a:p>
            </p:txBody>
          </p:sp>
        </p:grp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0242E5CF-A137-485F-AF28-96CE87DB0827}"/>
                </a:ext>
              </a:extLst>
            </p:cNvPr>
            <p:cNvCxnSpPr>
              <a:cxnSpLocks/>
            </p:cNvCxnSpPr>
            <p:nvPr/>
          </p:nvCxnSpPr>
          <p:spPr>
            <a:xfrm>
              <a:off x="6558409" y="3908188"/>
              <a:ext cx="8799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44AABFF4-AFD4-4ED2-94E1-C298DBFAA28A}"/>
                </a:ext>
              </a:extLst>
            </p:cNvPr>
            <p:cNvCxnSpPr>
              <a:cxnSpLocks/>
            </p:cNvCxnSpPr>
            <p:nvPr/>
          </p:nvCxnSpPr>
          <p:spPr>
            <a:xfrm>
              <a:off x="1955142" y="2224502"/>
              <a:ext cx="6187372" cy="9942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EB851C6-3073-4070-BF94-7D95750580E4}"/>
                </a:ext>
              </a:extLst>
            </p:cNvPr>
            <p:cNvSpPr txBox="1"/>
            <p:nvPr/>
          </p:nvSpPr>
          <p:spPr>
            <a:xfrm>
              <a:off x="97486" y="2651012"/>
              <a:ext cx="22490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400" dirty="0" err="1">
                  <a:solidFill>
                    <a:srgbClr val="FF0000"/>
                  </a:solidFill>
                </a:rPr>
                <a:t>Context</a:t>
              </a:r>
              <a:r>
                <a:rPr lang="de-CH" sz="2400" dirty="0">
                  <a:solidFill>
                    <a:srgbClr val="FF0000"/>
                  </a:solidFill>
                </a:rPr>
                <a:t> </a:t>
              </a:r>
              <a:r>
                <a:rPr lang="de-CH" sz="2400" dirty="0" err="1">
                  <a:solidFill>
                    <a:srgbClr val="FF0000"/>
                  </a:solidFill>
                </a:rPr>
                <a:t>Product</a:t>
              </a:r>
              <a:endParaRPr lang="de-DE" sz="2400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D669A53D-17AC-4A1C-B432-15374255A02B}"/>
                </a:ext>
              </a:extLst>
            </p:cNvPr>
            <p:cNvSpPr txBox="1"/>
            <p:nvPr/>
          </p:nvSpPr>
          <p:spPr>
            <a:xfrm>
              <a:off x="93311" y="5350328"/>
              <a:ext cx="22490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400" dirty="0">
                  <a:solidFill>
                    <a:srgbClr val="FF0000"/>
                  </a:solidFill>
                </a:rPr>
                <a:t>Target </a:t>
              </a:r>
              <a:r>
                <a:rPr lang="de-CH" sz="2400" dirty="0" err="1">
                  <a:solidFill>
                    <a:srgbClr val="FF0000"/>
                  </a:solidFill>
                </a:rPr>
                <a:t>Product</a:t>
              </a:r>
              <a:endParaRPr lang="de-DE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9BB5D1A2-BA04-45DD-B7DF-D52CC58C56EE}"/>
              </a:ext>
            </a:extLst>
          </p:cNvPr>
          <p:cNvSpPr/>
          <p:nvPr/>
        </p:nvSpPr>
        <p:spPr>
          <a:xfrm>
            <a:off x="2732562" y="1172462"/>
            <a:ext cx="2685193" cy="451488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11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7A115-293C-42A3-9C31-57E5297A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Sampling (DPP)</a:t>
            </a:r>
            <a:endParaRPr lang="de-DE" dirty="0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F4339DEB-50BE-48B5-BDB1-DC8FC762E4E9}"/>
              </a:ext>
            </a:extLst>
          </p:cNvPr>
          <p:cNvSpPr/>
          <p:nvPr/>
        </p:nvSpPr>
        <p:spPr>
          <a:xfrm>
            <a:off x="7049278" y="2769065"/>
            <a:ext cx="2022456" cy="1648263"/>
          </a:xfrm>
          <a:prstGeom prst="roundRect">
            <a:avLst/>
          </a:prstGeom>
          <a:solidFill>
            <a:srgbClr val="3B447D"/>
          </a:solidFill>
          <a:ln cap="sq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440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7CEE667-6583-4C9B-A5B6-1A624D1AB73C}"/>
              </a:ext>
            </a:extLst>
          </p:cNvPr>
          <p:cNvSpPr/>
          <p:nvPr/>
        </p:nvSpPr>
        <p:spPr>
          <a:xfrm>
            <a:off x="7109714" y="3258727"/>
            <a:ext cx="1887644" cy="530227"/>
          </a:xfrm>
          <a:prstGeom prst="rect">
            <a:avLst/>
          </a:prstGeom>
          <a:solidFill>
            <a:srgbClr val="3B447D"/>
          </a:solidFill>
          <a:ln cap="sq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/>
              <a:t>DPP</a:t>
            </a:r>
            <a:endParaRPr lang="de-CH" sz="2800" dirty="0"/>
          </a:p>
        </p:txBody>
      </p:sp>
      <p:pic>
        <p:nvPicPr>
          <p:cNvPr id="36" name="Inhaltsplatzhalter 27">
            <a:extLst>
              <a:ext uri="{FF2B5EF4-FFF2-40B4-BE49-F238E27FC236}">
                <a16:creationId xmlns:a16="http://schemas.microsoft.com/office/drawing/2014/main" id="{25D75FFD-137A-4FD3-89DA-44E6DE7064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88" y="1499233"/>
            <a:ext cx="862852" cy="703875"/>
          </a:xfrm>
          <a:prstGeom prst="rect">
            <a:avLst/>
          </a:prstGeom>
        </p:spPr>
      </p:pic>
      <p:pic>
        <p:nvPicPr>
          <p:cNvPr id="37" name="Grafik 36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051F4AF3-AF4B-47AB-83AF-B9564FE08F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63" y="1995935"/>
            <a:ext cx="978640" cy="36964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EB8D0D3-9B77-44A1-8D51-678EF78A76F4}"/>
              </a:ext>
            </a:extLst>
          </p:cNvPr>
          <p:cNvCxnSpPr>
            <a:cxnSpLocks/>
          </p:cNvCxnSpPr>
          <p:nvPr/>
        </p:nvCxnSpPr>
        <p:spPr>
          <a:xfrm>
            <a:off x="5975708" y="3022974"/>
            <a:ext cx="1059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BF362A4-4661-4AD2-9EEB-88D662328E8A}"/>
              </a:ext>
            </a:extLst>
          </p:cNvPr>
          <p:cNvCxnSpPr>
            <a:cxnSpLocks/>
          </p:cNvCxnSpPr>
          <p:nvPr/>
        </p:nvCxnSpPr>
        <p:spPr>
          <a:xfrm>
            <a:off x="5975708" y="3410130"/>
            <a:ext cx="1059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13700A-BFE4-4602-A2BA-8AD70D636F16}"/>
              </a:ext>
            </a:extLst>
          </p:cNvPr>
          <p:cNvCxnSpPr>
            <a:cxnSpLocks/>
          </p:cNvCxnSpPr>
          <p:nvPr/>
        </p:nvCxnSpPr>
        <p:spPr>
          <a:xfrm>
            <a:off x="5975708" y="3756114"/>
            <a:ext cx="1059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89D1F2E-133B-4228-B884-0C7333543AE7}"/>
              </a:ext>
            </a:extLst>
          </p:cNvPr>
          <p:cNvCxnSpPr>
            <a:cxnSpLocks/>
          </p:cNvCxnSpPr>
          <p:nvPr/>
        </p:nvCxnSpPr>
        <p:spPr>
          <a:xfrm>
            <a:off x="5975708" y="4107073"/>
            <a:ext cx="1059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6A53361-6B33-4D4E-9ED5-CFC36ABAC639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053536" y="2259247"/>
            <a:ext cx="6970" cy="509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5C27827-64D9-4304-A45B-70DEA55BAE21}"/>
              </a:ext>
            </a:extLst>
          </p:cNvPr>
          <p:cNvCxnSpPr>
            <a:cxnSpLocks/>
          </p:cNvCxnSpPr>
          <p:nvPr/>
        </p:nvCxnSpPr>
        <p:spPr>
          <a:xfrm>
            <a:off x="9012446" y="3022974"/>
            <a:ext cx="1059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110B94A1-C013-425A-BE61-2499C828589B}"/>
              </a:ext>
            </a:extLst>
          </p:cNvPr>
          <p:cNvCxnSpPr>
            <a:cxnSpLocks/>
          </p:cNvCxnSpPr>
          <p:nvPr/>
        </p:nvCxnSpPr>
        <p:spPr>
          <a:xfrm>
            <a:off x="9071734" y="3739792"/>
            <a:ext cx="1059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fik 62">
            <a:extLst>
              <a:ext uri="{FF2B5EF4-FFF2-40B4-BE49-F238E27FC236}">
                <a16:creationId xmlns:a16="http://schemas.microsoft.com/office/drawing/2014/main" id="{D57A36DC-DB69-40B0-BDB9-1B23937BC56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993" y="2908674"/>
            <a:ext cx="241569" cy="228600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BFBE19C5-0097-4DC4-A582-BDBC80F52A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912" y="3600365"/>
            <a:ext cx="249675" cy="231843"/>
          </a:xfrm>
          <a:prstGeom prst="rect">
            <a:avLst/>
          </a:prstGeom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33297F85-60E2-4232-A5F2-5975082185D6}"/>
              </a:ext>
            </a:extLst>
          </p:cNvPr>
          <p:cNvSpPr txBox="1"/>
          <p:nvPr/>
        </p:nvSpPr>
        <p:spPr>
          <a:xfrm flipH="1">
            <a:off x="6505609" y="5027420"/>
            <a:ext cx="3828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/>
              <a:t>2) diverse sentences</a:t>
            </a:r>
            <a:endParaRPr lang="de-CH" sz="3200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286A8BE5-E90B-476E-A4C5-5718F360277B}"/>
              </a:ext>
            </a:extLst>
          </p:cNvPr>
          <p:cNvSpPr txBox="1"/>
          <p:nvPr/>
        </p:nvSpPr>
        <p:spPr>
          <a:xfrm>
            <a:off x="838200" y="5001504"/>
            <a:ext cx="3933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1</a:t>
            </a:r>
            <a:r>
              <a:rPr lang="en-GB" sz="3200"/>
              <a:t>) context dependent</a:t>
            </a:r>
            <a:endParaRPr lang="de-CH" sz="3200" dirty="0"/>
          </a:p>
        </p:txBody>
      </p:sp>
      <p:pic>
        <p:nvPicPr>
          <p:cNvPr id="137" name="Grafik 136">
            <a:extLst>
              <a:ext uri="{FF2B5EF4-FFF2-40B4-BE49-F238E27FC236}">
                <a16:creationId xmlns:a16="http://schemas.microsoft.com/office/drawing/2014/main" id="{EFB71376-06A6-455C-A00F-811D3993D0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04036" y="339573"/>
            <a:ext cx="2469196" cy="9362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69DEC91B-A028-4486-8AE8-66DBD7707A2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088" y="1818890"/>
            <a:ext cx="380836" cy="387238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F7BDCAC-C16E-4C03-A87D-66DE7C71FCF7}"/>
              </a:ext>
            </a:extLst>
          </p:cNvPr>
          <p:cNvGrpSpPr/>
          <p:nvPr/>
        </p:nvGrpSpPr>
        <p:grpSpPr>
          <a:xfrm>
            <a:off x="838200" y="2780320"/>
            <a:ext cx="5024528" cy="1569660"/>
            <a:chOff x="662516" y="2271967"/>
            <a:chExt cx="5024528" cy="1569660"/>
          </a:xfrm>
        </p:grpSpPr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9868467-3353-4624-8D5F-556A009924C8}"/>
                </a:ext>
              </a:extLst>
            </p:cNvPr>
            <p:cNvSpPr txBox="1"/>
            <p:nvPr/>
          </p:nvSpPr>
          <p:spPr>
            <a:xfrm>
              <a:off x="662516" y="2271967"/>
              <a:ext cx="5024528" cy="15696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A trendy green computer mouse.</a:t>
              </a:r>
            </a:p>
            <a:p>
              <a:r>
                <a:rPr lang="en-GB" sz="2400" dirty="0"/>
                <a:t>A fashionable olive-green mouse.</a:t>
              </a:r>
            </a:p>
            <a:p>
              <a:r>
                <a:rPr lang="en-GB" sz="2400" dirty="0"/>
                <a:t>This mouse has a lot of buttons. </a:t>
              </a:r>
            </a:p>
            <a:p>
              <a:r>
                <a:rPr lang="en-GB" sz="2400" dirty="0"/>
                <a:t>Cats like to play with this mouse.</a:t>
              </a:r>
            </a:p>
          </p:txBody>
        </p: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7CA7B979-D843-4A6C-AC90-962949620259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638" y="2342458"/>
              <a:ext cx="369354" cy="349525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CB06A69B-ACF4-4303-BD61-2738B38DE67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3075" y="2711183"/>
              <a:ext cx="379270" cy="349525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E3492DDB-7CF2-4EED-B0C5-B96563CB469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7005" y="3056797"/>
              <a:ext cx="381748" cy="354483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BD636EC8-6D4E-490F-A9C1-05619DB6C2EF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638" y="3426557"/>
              <a:ext cx="386707" cy="349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0231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158E787A-1246-405B-887A-AF55FA75FC1C}"/>
              </a:ext>
            </a:extLst>
          </p:cNvPr>
          <p:cNvSpPr/>
          <p:nvPr/>
        </p:nvSpPr>
        <p:spPr>
          <a:xfrm>
            <a:off x="838200" y="1592353"/>
            <a:ext cx="5115366" cy="16662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37" name="Grafik 136">
            <a:extLst>
              <a:ext uri="{FF2B5EF4-FFF2-40B4-BE49-F238E27FC236}">
                <a16:creationId xmlns:a16="http://schemas.microsoft.com/office/drawing/2014/main" id="{EFB71376-06A6-455C-A00F-811D3993D0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4036" y="339573"/>
            <a:ext cx="2469196" cy="9362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64337F5-EE21-4642-952E-62F9927FEE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345" y="1844418"/>
            <a:ext cx="3129904" cy="121447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46509539-D80E-473A-9741-CDEED8BE92F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62" y="3904059"/>
            <a:ext cx="2866288" cy="280381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E38F00E-153F-4F1D-9062-DD5AFCE892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345" y="3665385"/>
            <a:ext cx="2282666" cy="608000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79654A52-B7C5-4A0A-A83A-F033669B3288}"/>
              </a:ext>
            </a:extLst>
          </p:cNvPr>
          <p:cNvSpPr/>
          <p:nvPr/>
        </p:nvSpPr>
        <p:spPr>
          <a:xfrm>
            <a:off x="7089003" y="1855631"/>
            <a:ext cx="447675" cy="268497"/>
          </a:xfrm>
          <a:prstGeom prst="rect">
            <a:avLst/>
          </a:prstGeom>
          <a:solidFill>
            <a:schemeClr val="accent2">
              <a:lumMod val="75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3896BD-2DF4-4A46-9624-AC314EAFF2AB}"/>
              </a:ext>
            </a:extLst>
          </p:cNvPr>
          <p:cNvSpPr/>
          <p:nvPr/>
        </p:nvSpPr>
        <p:spPr>
          <a:xfrm>
            <a:off x="8391769" y="1844418"/>
            <a:ext cx="447675" cy="279711"/>
          </a:xfrm>
          <a:prstGeom prst="rect">
            <a:avLst/>
          </a:prstGeom>
          <a:solidFill>
            <a:schemeClr val="accent2">
              <a:lumMod val="75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E7C02DC-D785-49D1-A927-F89FDA3342C1}"/>
              </a:ext>
            </a:extLst>
          </p:cNvPr>
          <p:cNvSpPr/>
          <p:nvPr/>
        </p:nvSpPr>
        <p:spPr>
          <a:xfrm>
            <a:off x="7089003" y="2456670"/>
            <a:ext cx="447675" cy="268498"/>
          </a:xfrm>
          <a:prstGeom prst="rect">
            <a:avLst/>
          </a:prstGeom>
          <a:solidFill>
            <a:schemeClr val="accent2">
              <a:lumMod val="75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7DC4BF6-7C4A-48BD-808F-11382327AD55}"/>
              </a:ext>
            </a:extLst>
          </p:cNvPr>
          <p:cNvSpPr/>
          <p:nvPr/>
        </p:nvSpPr>
        <p:spPr>
          <a:xfrm>
            <a:off x="8375377" y="2456669"/>
            <a:ext cx="447675" cy="268498"/>
          </a:xfrm>
          <a:prstGeom prst="rect">
            <a:avLst/>
          </a:prstGeom>
          <a:solidFill>
            <a:schemeClr val="accent2">
              <a:lumMod val="75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DB2F349B-087F-4743-B062-0DAA66A6C3D7}"/>
              </a:ext>
            </a:extLst>
          </p:cNvPr>
          <p:cNvSpPr/>
          <p:nvPr/>
        </p:nvSpPr>
        <p:spPr>
          <a:xfrm>
            <a:off x="7492880" y="3665385"/>
            <a:ext cx="1202530" cy="608000"/>
          </a:xfrm>
          <a:prstGeom prst="rect">
            <a:avLst/>
          </a:prstGeom>
          <a:solidFill>
            <a:schemeClr val="accent2">
              <a:lumMod val="75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EB105A7-AA34-4E29-ACBE-46CA6C59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L-Ensemble (</a:t>
            </a:r>
            <a:r>
              <a:rPr lang="de-CH" dirty="0" err="1"/>
              <a:t>DPP</a:t>
            </a:r>
            <a:r>
              <a:rPr lang="de-CH" dirty="0"/>
              <a:t>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EA017C0-9F0F-4F6A-B8C0-CC1A90071C10}"/>
              </a:ext>
            </a:extLst>
          </p:cNvPr>
          <p:cNvSpPr txBox="1"/>
          <p:nvPr/>
        </p:nvSpPr>
        <p:spPr>
          <a:xfrm>
            <a:off x="929038" y="1688942"/>
            <a:ext cx="5024528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A trendy green computer mouse.</a:t>
            </a:r>
          </a:p>
          <a:p>
            <a:r>
              <a:rPr lang="en-GB" sz="2400" dirty="0"/>
              <a:t>A fashionable olive-green mouse.</a:t>
            </a:r>
          </a:p>
          <a:p>
            <a:r>
              <a:rPr lang="en-GB" sz="2400" dirty="0"/>
              <a:t>This mouse has a lot of buttons. </a:t>
            </a:r>
          </a:p>
          <a:p>
            <a:r>
              <a:rPr lang="en-GB" sz="2400" dirty="0"/>
              <a:t>Cats like to play with this mouse.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3212062-851E-4476-97BF-7435899024B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160" y="1759433"/>
            <a:ext cx="369354" cy="34952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C15825A-07E4-4560-9D16-049125008A2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597" y="2128158"/>
            <a:ext cx="379270" cy="34952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6848F12-34B8-46EE-AB74-BD539A9A51D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527" y="2473772"/>
            <a:ext cx="381748" cy="35448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A70A0B5-6F4E-4C94-B145-0F034BC4E04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160" y="2843532"/>
            <a:ext cx="386707" cy="3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7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44" grpId="0" animBg="1"/>
      <p:bldP spid="45" grpId="0" animBg="1"/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158E787A-1246-405B-887A-AF55FA75FC1C}"/>
              </a:ext>
            </a:extLst>
          </p:cNvPr>
          <p:cNvSpPr/>
          <p:nvPr/>
        </p:nvSpPr>
        <p:spPr>
          <a:xfrm>
            <a:off x="838200" y="1592353"/>
            <a:ext cx="5115366" cy="16662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37" name="Grafik 136">
            <a:extLst>
              <a:ext uri="{FF2B5EF4-FFF2-40B4-BE49-F238E27FC236}">
                <a16:creationId xmlns:a16="http://schemas.microsoft.com/office/drawing/2014/main" id="{EFB71376-06A6-455C-A00F-811D3993D0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04036" y="339573"/>
            <a:ext cx="2469196" cy="9362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64337F5-EE21-4642-952E-62F9927FEE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345" y="1844418"/>
            <a:ext cx="3129904" cy="1214476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46509539-D80E-473A-9741-CDEED8BE92F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62" y="3904059"/>
            <a:ext cx="2866288" cy="280381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7E38F00E-153F-4F1D-9062-DD5AFCE8927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345" y="3665385"/>
            <a:ext cx="2282666" cy="608000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79654A52-B7C5-4A0A-A83A-F033669B3288}"/>
              </a:ext>
            </a:extLst>
          </p:cNvPr>
          <p:cNvSpPr/>
          <p:nvPr/>
        </p:nvSpPr>
        <p:spPr>
          <a:xfrm>
            <a:off x="7089003" y="1855631"/>
            <a:ext cx="447675" cy="268497"/>
          </a:xfrm>
          <a:prstGeom prst="rect">
            <a:avLst/>
          </a:prstGeom>
          <a:solidFill>
            <a:schemeClr val="accent2">
              <a:lumMod val="75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13896BD-2DF4-4A46-9624-AC314EAFF2AB}"/>
              </a:ext>
            </a:extLst>
          </p:cNvPr>
          <p:cNvSpPr/>
          <p:nvPr/>
        </p:nvSpPr>
        <p:spPr>
          <a:xfrm>
            <a:off x="8391769" y="1844418"/>
            <a:ext cx="447675" cy="279711"/>
          </a:xfrm>
          <a:prstGeom prst="rect">
            <a:avLst/>
          </a:prstGeom>
          <a:solidFill>
            <a:schemeClr val="accent2">
              <a:lumMod val="75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E7C02DC-D785-49D1-A927-F89FDA3342C1}"/>
              </a:ext>
            </a:extLst>
          </p:cNvPr>
          <p:cNvSpPr/>
          <p:nvPr/>
        </p:nvSpPr>
        <p:spPr>
          <a:xfrm>
            <a:off x="7089003" y="2456670"/>
            <a:ext cx="447675" cy="268498"/>
          </a:xfrm>
          <a:prstGeom prst="rect">
            <a:avLst/>
          </a:prstGeom>
          <a:solidFill>
            <a:schemeClr val="accent2">
              <a:lumMod val="75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7DC4BF6-7C4A-48BD-808F-11382327AD55}"/>
              </a:ext>
            </a:extLst>
          </p:cNvPr>
          <p:cNvSpPr/>
          <p:nvPr/>
        </p:nvSpPr>
        <p:spPr>
          <a:xfrm>
            <a:off x="8375377" y="2456669"/>
            <a:ext cx="447675" cy="268498"/>
          </a:xfrm>
          <a:prstGeom prst="rect">
            <a:avLst/>
          </a:prstGeom>
          <a:solidFill>
            <a:schemeClr val="accent2">
              <a:lumMod val="75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22CA8F49-CA7E-41FD-9EEA-E2C0D2D455B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62" y="5107322"/>
            <a:ext cx="3408765" cy="280381"/>
          </a:xfrm>
          <a:prstGeom prst="rect">
            <a:avLst/>
          </a:prstGeom>
        </p:spPr>
      </p:pic>
      <p:sp>
        <p:nvSpPr>
          <p:cNvPr id="53" name="Rechteck 52">
            <a:extLst>
              <a:ext uri="{FF2B5EF4-FFF2-40B4-BE49-F238E27FC236}">
                <a16:creationId xmlns:a16="http://schemas.microsoft.com/office/drawing/2014/main" id="{DB2F349B-087F-4743-B062-0DAA66A6C3D7}"/>
              </a:ext>
            </a:extLst>
          </p:cNvPr>
          <p:cNvSpPr/>
          <p:nvPr/>
        </p:nvSpPr>
        <p:spPr>
          <a:xfrm>
            <a:off x="7492880" y="3665385"/>
            <a:ext cx="1202530" cy="608000"/>
          </a:xfrm>
          <a:prstGeom prst="rect">
            <a:avLst/>
          </a:prstGeom>
          <a:solidFill>
            <a:schemeClr val="accent2">
              <a:lumMod val="75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6B60D005-BD5B-4B2D-818D-BC9BF2E1466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344" y="4769488"/>
            <a:ext cx="3132950" cy="911238"/>
          </a:xfrm>
          <a:prstGeom prst="rect">
            <a:avLst/>
          </a:prstGeom>
        </p:spPr>
      </p:pic>
      <p:sp>
        <p:nvSpPr>
          <p:cNvPr id="58" name="Rechteck 57">
            <a:extLst>
              <a:ext uri="{FF2B5EF4-FFF2-40B4-BE49-F238E27FC236}">
                <a16:creationId xmlns:a16="http://schemas.microsoft.com/office/drawing/2014/main" id="{81871490-13CA-4064-97FD-649F2E667E2A}"/>
              </a:ext>
            </a:extLst>
          </p:cNvPr>
          <p:cNvSpPr/>
          <p:nvPr/>
        </p:nvSpPr>
        <p:spPr>
          <a:xfrm>
            <a:off x="7694389" y="2128158"/>
            <a:ext cx="1809647" cy="950234"/>
          </a:xfrm>
          <a:prstGeom prst="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AD285062-4966-45A8-9F30-0321A2D9987B}"/>
              </a:ext>
            </a:extLst>
          </p:cNvPr>
          <p:cNvSpPr/>
          <p:nvPr/>
        </p:nvSpPr>
        <p:spPr>
          <a:xfrm>
            <a:off x="7694390" y="4769488"/>
            <a:ext cx="1830859" cy="950234"/>
          </a:xfrm>
          <a:prstGeom prst="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EB105A7-AA34-4E29-ACBE-46CA6C598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L-Ensemble (</a:t>
            </a:r>
            <a:r>
              <a:rPr lang="de-CH" dirty="0" err="1"/>
              <a:t>DPP</a:t>
            </a:r>
            <a:r>
              <a:rPr lang="de-CH" dirty="0"/>
              <a:t>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EA017C0-9F0F-4F6A-B8C0-CC1A90071C10}"/>
              </a:ext>
            </a:extLst>
          </p:cNvPr>
          <p:cNvSpPr txBox="1"/>
          <p:nvPr/>
        </p:nvSpPr>
        <p:spPr>
          <a:xfrm>
            <a:off x="929038" y="1688942"/>
            <a:ext cx="5024528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A trendy green computer mouse.</a:t>
            </a:r>
          </a:p>
          <a:p>
            <a:r>
              <a:rPr lang="en-GB" sz="2400" dirty="0"/>
              <a:t>A fashionable olive-green mouse.</a:t>
            </a:r>
          </a:p>
          <a:p>
            <a:r>
              <a:rPr lang="en-GB" sz="2400" dirty="0"/>
              <a:t>This mouse has a lot of buttons. </a:t>
            </a:r>
          </a:p>
          <a:p>
            <a:r>
              <a:rPr lang="en-GB" sz="2400" dirty="0"/>
              <a:t>Cats like to play with this mouse.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3212062-851E-4476-97BF-7435899024B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160" y="1759433"/>
            <a:ext cx="369354" cy="34952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C15825A-07E4-4560-9D16-049125008A2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597" y="2128158"/>
            <a:ext cx="379270" cy="34952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6848F12-34B8-46EE-AB74-BD539A9A51D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527" y="2473772"/>
            <a:ext cx="381748" cy="35448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A70A0B5-6F4E-4C94-B145-0F034BC4E04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160" y="2843532"/>
            <a:ext cx="386707" cy="3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9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44" grpId="0" animBg="1"/>
      <p:bldP spid="45" grpId="0" animBg="1"/>
      <p:bldP spid="53" grpId="0" animBg="1"/>
      <p:bldP spid="58" grpId="0" animBg="1"/>
      <p:bldP spid="5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rafik 136">
            <a:extLst>
              <a:ext uri="{FF2B5EF4-FFF2-40B4-BE49-F238E27FC236}">
                <a16:creationId xmlns:a16="http://schemas.microsoft.com/office/drawing/2014/main" id="{EFB71376-06A6-455C-A00F-811D3993D0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4036" y="339573"/>
            <a:ext cx="2469196" cy="9362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B1AD9A0-6221-4E88-92DD-CF25242915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6467" y="3685371"/>
            <a:ext cx="3084071" cy="436198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A3B03A0-CF1F-4D09-B375-190B0271C31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61058"/>
          <a:stretch/>
        </p:blipFill>
        <p:spPr>
          <a:xfrm>
            <a:off x="759505" y="1892469"/>
            <a:ext cx="2789754" cy="153653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8D25EBA-D1D1-4B46-8485-0E775990E7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897072"/>
            <a:ext cx="6860496" cy="403559"/>
          </a:xfrm>
          <a:prstGeom prst="rect">
            <a:avLst/>
          </a:prstGeom>
        </p:spPr>
      </p:pic>
      <p:pic>
        <p:nvPicPr>
          <p:cNvPr id="155" name="Grafik 154">
            <a:extLst>
              <a:ext uri="{FF2B5EF4-FFF2-40B4-BE49-F238E27FC236}">
                <a16:creationId xmlns:a16="http://schemas.microsoft.com/office/drawing/2014/main" id="{6A22A48D-CF03-4D1A-9DB3-793E1E7A6F2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1" y="2638036"/>
            <a:ext cx="7994520" cy="1275107"/>
          </a:xfrm>
          <a:prstGeom prst="rect">
            <a:avLst/>
          </a:prstGeom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3873C06B-2E79-45CE-BAAA-ABAC66EDEAB0}"/>
              </a:ext>
            </a:extLst>
          </p:cNvPr>
          <p:cNvSpPr txBox="1"/>
          <p:nvPr/>
        </p:nvSpPr>
        <p:spPr>
          <a:xfrm>
            <a:off x="6095999" y="3913143"/>
            <a:ext cx="287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rgbClr val="FF0000"/>
                </a:solidFill>
              </a:rPr>
              <a:t>context dependency</a:t>
            </a:r>
            <a:endParaRPr lang="de-CH" sz="2400" dirty="0">
              <a:solidFill>
                <a:srgbClr val="FF0000"/>
              </a:solidFill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A2320A9B-EC53-4D11-BBAD-F01169442DCF}"/>
              </a:ext>
            </a:extLst>
          </p:cNvPr>
          <p:cNvSpPr txBox="1"/>
          <p:nvPr/>
        </p:nvSpPr>
        <p:spPr>
          <a:xfrm flipH="1">
            <a:off x="9949284" y="3907088"/>
            <a:ext cx="1726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rgbClr val="FF0000"/>
                </a:solidFill>
              </a:rPr>
              <a:t>diversity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60D9A723-DCE7-453A-BF14-D42C12F0EA5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1" y="4749786"/>
            <a:ext cx="7932536" cy="6744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A7B0425-1FAE-45D4-BE36-35FCEEFAFFE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3" y="5642591"/>
            <a:ext cx="8068312" cy="894343"/>
          </a:xfrm>
          <a:prstGeom prst="rect">
            <a:avLst/>
          </a:prstGeom>
        </p:spPr>
      </p:pic>
      <p:sp>
        <p:nvSpPr>
          <p:cNvPr id="78" name="Rechteck 77">
            <a:extLst>
              <a:ext uri="{FF2B5EF4-FFF2-40B4-BE49-F238E27FC236}">
                <a16:creationId xmlns:a16="http://schemas.microsoft.com/office/drawing/2014/main" id="{53EFB686-D34D-4FE7-82F2-781FABD2EB25}"/>
              </a:ext>
            </a:extLst>
          </p:cNvPr>
          <p:cNvSpPr/>
          <p:nvPr/>
        </p:nvSpPr>
        <p:spPr>
          <a:xfrm>
            <a:off x="4933950" y="5911850"/>
            <a:ext cx="273050" cy="337443"/>
          </a:xfrm>
          <a:prstGeom prst="rect">
            <a:avLst/>
          </a:prstGeom>
          <a:solidFill>
            <a:schemeClr val="accent2">
              <a:lumMod val="75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FC773CE6-05E3-4C3F-A980-DFE524C87270}"/>
              </a:ext>
            </a:extLst>
          </p:cNvPr>
          <p:cNvSpPr/>
          <p:nvPr/>
        </p:nvSpPr>
        <p:spPr>
          <a:xfrm>
            <a:off x="4933950" y="4800600"/>
            <a:ext cx="273050" cy="321290"/>
          </a:xfrm>
          <a:prstGeom prst="rect">
            <a:avLst/>
          </a:prstGeom>
          <a:solidFill>
            <a:schemeClr val="accent2">
              <a:lumMod val="75000"/>
              <a:alpha val="50196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507EB232-6050-4D7B-B5A3-6C81285F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Definition </a:t>
            </a:r>
            <a:r>
              <a:rPr lang="de-CH" dirty="0" err="1"/>
              <a:t>of</a:t>
            </a:r>
            <a:r>
              <a:rPr lang="de-CH" dirty="0"/>
              <a:t> 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1777DCC-884E-41D9-A61D-DC699002C8E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417" y="801086"/>
            <a:ext cx="335026" cy="37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2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78" grpId="0" animBg="1"/>
      <p:bldP spid="7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7A115-293C-42A3-9C31-57E5297A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Sampling (DPP)</a:t>
            </a:r>
            <a:endParaRPr lang="de-DE" dirty="0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F4339DEB-50BE-48B5-BDB1-DC8FC762E4E9}"/>
              </a:ext>
            </a:extLst>
          </p:cNvPr>
          <p:cNvSpPr/>
          <p:nvPr/>
        </p:nvSpPr>
        <p:spPr>
          <a:xfrm>
            <a:off x="7049278" y="2769065"/>
            <a:ext cx="2022456" cy="1648263"/>
          </a:xfrm>
          <a:prstGeom prst="roundRect">
            <a:avLst/>
          </a:prstGeom>
          <a:solidFill>
            <a:srgbClr val="3B447D"/>
          </a:solidFill>
          <a:ln cap="sq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440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7CEE667-6583-4C9B-A5B6-1A624D1AB73C}"/>
              </a:ext>
            </a:extLst>
          </p:cNvPr>
          <p:cNvSpPr/>
          <p:nvPr/>
        </p:nvSpPr>
        <p:spPr>
          <a:xfrm>
            <a:off x="7109714" y="3258727"/>
            <a:ext cx="1887644" cy="530227"/>
          </a:xfrm>
          <a:prstGeom prst="rect">
            <a:avLst/>
          </a:prstGeom>
          <a:solidFill>
            <a:srgbClr val="3B447D"/>
          </a:solidFill>
          <a:ln cap="sq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/>
              <a:t>DPP</a:t>
            </a:r>
            <a:endParaRPr lang="de-CH" sz="2800" dirty="0"/>
          </a:p>
        </p:txBody>
      </p:sp>
      <p:pic>
        <p:nvPicPr>
          <p:cNvPr id="36" name="Inhaltsplatzhalter 27">
            <a:extLst>
              <a:ext uri="{FF2B5EF4-FFF2-40B4-BE49-F238E27FC236}">
                <a16:creationId xmlns:a16="http://schemas.microsoft.com/office/drawing/2014/main" id="{25D75FFD-137A-4FD3-89DA-44E6DE7064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88" y="1499233"/>
            <a:ext cx="862852" cy="703875"/>
          </a:xfrm>
          <a:prstGeom prst="rect">
            <a:avLst/>
          </a:prstGeom>
        </p:spPr>
      </p:pic>
      <p:pic>
        <p:nvPicPr>
          <p:cNvPr id="37" name="Grafik 36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051F4AF3-AF4B-47AB-83AF-B9564FE08F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394" y="1851170"/>
            <a:ext cx="978640" cy="36964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EB8D0D3-9B77-44A1-8D51-678EF78A76F4}"/>
              </a:ext>
            </a:extLst>
          </p:cNvPr>
          <p:cNvCxnSpPr>
            <a:cxnSpLocks/>
          </p:cNvCxnSpPr>
          <p:nvPr/>
        </p:nvCxnSpPr>
        <p:spPr>
          <a:xfrm>
            <a:off x="5975708" y="3022974"/>
            <a:ext cx="1059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BF362A4-4661-4AD2-9EEB-88D662328E8A}"/>
              </a:ext>
            </a:extLst>
          </p:cNvPr>
          <p:cNvCxnSpPr>
            <a:cxnSpLocks/>
          </p:cNvCxnSpPr>
          <p:nvPr/>
        </p:nvCxnSpPr>
        <p:spPr>
          <a:xfrm>
            <a:off x="5975708" y="3410130"/>
            <a:ext cx="1059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913700A-BFE4-4602-A2BA-8AD70D636F16}"/>
              </a:ext>
            </a:extLst>
          </p:cNvPr>
          <p:cNvCxnSpPr>
            <a:cxnSpLocks/>
          </p:cNvCxnSpPr>
          <p:nvPr/>
        </p:nvCxnSpPr>
        <p:spPr>
          <a:xfrm>
            <a:off x="5975708" y="3756114"/>
            <a:ext cx="1059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89D1F2E-133B-4228-B884-0C7333543AE7}"/>
              </a:ext>
            </a:extLst>
          </p:cNvPr>
          <p:cNvCxnSpPr>
            <a:cxnSpLocks/>
          </p:cNvCxnSpPr>
          <p:nvPr/>
        </p:nvCxnSpPr>
        <p:spPr>
          <a:xfrm>
            <a:off x="5975708" y="4107073"/>
            <a:ext cx="1059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6A53361-6B33-4D4E-9ED5-CFC36ABAC639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053536" y="2259247"/>
            <a:ext cx="6970" cy="5098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15C27827-64D9-4304-A45B-70DEA55BAE21}"/>
              </a:ext>
            </a:extLst>
          </p:cNvPr>
          <p:cNvCxnSpPr>
            <a:cxnSpLocks/>
          </p:cNvCxnSpPr>
          <p:nvPr/>
        </p:nvCxnSpPr>
        <p:spPr>
          <a:xfrm>
            <a:off x="9012446" y="3022974"/>
            <a:ext cx="1059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110B94A1-C013-425A-BE61-2499C828589B}"/>
              </a:ext>
            </a:extLst>
          </p:cNvPr>
          <p:cNvCxnSpPr>
            <a:cxnSpLocks/>
          </p:cNvCxnSpPr>
          <p:nvPr/>
        </p:nvCxnSpPr>
        <p:spPr>
          <a:xfrm>
            <a:off x="9071734" y="3739792"/>
            <a:ext cx="1059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fik 62">
            <a:extLst>
              <a:ext uri="{FF2B5EF4-FFF2-40B4-BE49-F238E27FC236}">
                <a16:creationId xmlns:a16="http://schemas.microsoft.com/office/drawing/2014/main" id="{D57A36DC-DB69-40B0-BDB9-1B23937BC56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993" y="2908674"/>
            <a:ext cx="241569" cy="228600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BFBE19C5-0097-4DC4-A582-BDBC80F52A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912" y="3600365"/>
            <a:ext cx="249675" cy="231843"/>
          </a:xfrm>
          <a:prstGeom prst="rect">
            <a:avLst/>
          </a:prstGeom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33297F85-60E2-4232-A5F2-5975082185D6}"/>
              </a:ext>
            </a:extLst>
          </p:cNvPr>
          <p:cNvSpPr txBox="1"/>
          <p:nvPr/>
        </p:nvSpPr>
        <p:spPr>
          <a:xfrm flipH="1">
            <a:off x="6458253" y="5046951"/>
            <a:ext cx="3828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/>
              <a:t>2) diverse sentences</a:t>
            </a:r>
            <a:endParaRPr lang="de-CH" sz="3200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286A8BE5-E90B-476E-A4C5-5718F360277B}"/>
              </a:ext>
            </a:extLst>
          </p:cNvPr>
          <p:cNvSpPr txBox="1"/>
          <p:nvPr/>
        </p:nvSpPr>
        <p:spPr>
          <a:xfrm>
            <a:off x="838199" y="5048711"/>
            <a:ext cx="3933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1</a:t>
            </a:r>
            <a:r>
              <a:rPr lang="en-GB" sz="3200"/>
              <a:t>) context dependent</a:t>
            </a:r>
            <a:endParaRPr lang="de-CH" sz="3200" dirty="0"/>
          </a:p>
        </p:txBody>
      </p:sp>
      <p:pic>
        <p:nvPicPr>
          <p:cNvPr id="137" name="Grafik 136">
            <a:extLst>
              <a:ext uri="{FF2B5EF4-FFF2-40B4-BE49-F238E27FC236}">
                <a16:creationId xmlns:a16="http://schemas.microsoft.com/office/drawing/2014/main" id="{EFB71376-06A6-455C-A00F-811D3993D0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04036" y="339573"/>
            <a:ext cx="2469196" cy="9362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69DEC91B-A028-4486-8AE8-66DBD7707A2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088" y="1818890"/>
            <a:ext cx="380836" cy="387238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1712ED5C-1BCC-4CBC-B1CF-2103C5A8512B}"/>
              </a:ext>
            </a:extLst>
          </p:cNvPr>
          <p:cNvSpPr txBox="1"/>
          <p:nvPr/>
        </p:nvSpPr>
        <p:spPr>
          <a:xfrm flipH="1">
            <a:off x="838199" y="5695753"/>
            <a:ext cx="544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3</a:t>
            </a:r>
            <a:r>
              <a:rPr lang="en-GB" sz="3200"/>
              <a:t>) efficient sampling </a:t>
            </a:r>
            <a:r>
              <a:rPr lang="en-GB" sz="3200" dirty="0"/>
              <a:t>is possible</a:t>
            </a:r>
            <a:endParaRPr lang="de-CH" sz="3200" dirty="0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F7BDCAC-C16E-4C03-A87D-66DE7C71FCF7}"/>
              </a:ext>
            </a:extLst>
          </p:cNvPr>
          <p:cNvGrpSpPr/>
          <p:nvPr/>
        </p:nvGrpSpPr>
        <p:grpSpPr>
          <a:xfrm>
            <a:off x="838200" y="2780320"/>
            <a:ext cx="5024528" cy="1569660"/>
            <a:chOff x="662516" y="2271967"/>
            <a:chExt cx="5024528" cy="1569660"/>
          </a:xfrm>
        </p:grpSpPr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39868467-3353-4624-8D5F-556A009924C8}"/>
                </a:ext>
              </a:extLst>
            </p:cNvPr>
            <p:cNvSpPr txBox="1"/>
            <p:nvPr/>
          </p:nvSpPr>
          <p:spPr>
            <a:xfrm>
              <a:off x="662516" y="2271967"/>
              <a:ext cx="5024528" cy="15696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A trendy green computer mouse.</a:t>
              </a:r>
            </a:p>
            <a:p>
              <a:r>
                <a:rPr lang="en-GB" sz="2400" dirty="0"/>
                <a:t>A fashionable olive-green mouse.</a:t>
              </a:r>
            </a:p>
            <a:p>
              <a:r>
                <a:rPr lang="en-GB" sz="2400" dirty="0"/>
                <a:t>This mouse has a lot of buttons. </a:t>
              </a:r>
            </a:p>
            <a:p>
              <a:r>
                <a:rPr lang="en-GB" sz="2400" dirty="0"/>
                <a:t>Cats like to play with this mouse.</a:t>
              </a:r>
            </a:p>
          </p:txBody>
        </p: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7CA7B979-D843-4A6C-AC90-962949620259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638" y="2342458"/>
              <a:ext cx="369354" cy="349525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CB06A69B-ACF4-4303-BD61-2738B38DE67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3075" y="2711183"/>
              <a:ext cx="379270" cy="349525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E3492DDB-7CF2-4EED-B0C5-B96563CB469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7005" y="3056797"/>
              <a:ext cx="381748" cy="354483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BD636EC8-6D4E-490F-A9C1-05619DB6C2EF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638" y="3426557"/>
              <a:ext cx="386707" cy="349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93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C9A365EA-FDBD-4281-9AF0-A51CFBABAD68}"/>
              </a:ext>
            </a:extLst>
          </p:cNvPr>
          <p:cNvGrpSpPr/>
          <p:nvPr/>
        </p:nvGrpSpPr>
        <p:grpSpPr>
          <a:xfrm>
            <a:off x="354616" y="1409170"/>
            <a:ext cx="11747210" cy="4284672"/>
            <a:chOff x="305000" y="1558639"/>
            <a:chExt cx="11747210" cy="4284672"/>
          </a:xfrm>
        </p:grpSpPr>
        <p:pic>
          <p:nvPicPr>
            <p:cNvPr id="7" name="Grafik 6" descr="Ein Bild, das Objekt enthält.&#10;&#10;Mit hoher Zuverlässigkeit generierte Beschreibung">
              <a:extLst>
                <a:ext uri="{FF2B5EF4-FFF2-40B4-BE49-F238E27FC236}">
                  <a16:creationId xmlns:a16="http://schemas.microsoft.com/office/drawing/2014/main" id="{06795ED0-9802-4FB4-9F5F-81A70AF5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41" y="3880722"/>
              <a:ext cx="1466265" cy="553834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5CA8220-5F4C-4980-A682-B14B86B80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52" y="1558639"/>
              <a:ext cx="1262390" cy="1029800"/>
            </a:xfrm>
            <a:prstGeom prst="rect">
              <a:avLst/>
            </a:prstGeom>
          </p:spPr>
        </p:pic>
        <p:sp>
          <p:nvSpPr>
            <p:cNvPr id="10" name="Scrollen: vertikal 9">
              <a:extLst>
                <a:ext uri="{FF2B5EF4-FFF2-40B4-BE49-F238E27FC236}">
                  <a16:creationId xmlns:a16="http://schemas.microsoft.com/office/drawing/2014/main" id="{5F5842CC-250D-4F65-A551-7A36DE120704}"/>
                </a:ext>
              </a:extLst>
            </p:cNvPr>
            <p:cNvSpPr/>
            <p:nvPr/>
          </p:nvSpPr>
          <p:spPr>
            <a:xfrm>
              <a:off x="544861" y="4561667"/>
              <a:ext cx="1772399" cy="775465"/>
            </a:xfrm>
            <a:prstGeom prst="verticalScroll">
              <a:avLst/>
            </a:prstGeom>
            <a:solidFill>
              <a:srgbClr val="51693B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/>
                <a:t>S1</a:t>
              </a:r>
              <a:r>
                <a:rPr lang="en-GB" sz="2000" dirty="0"/>
                <a:t>, </a:t>
              </a:r>
              <a:r>
                <a:rPr lang="en-GB" sz="2000" dirty="0" err="1"/>
                <a:t>S2</a:t>
              </a:r>
              <a:r>
                <a:rPr lang="en-GB" sz="2000" dirty="0"/>
                <a:t>, </a:t>
              </a:r>
              <a:r>
                <a:rPr lang="en-GB" sz="2000" dirty="0" err="1"/>
                <a:t>S3</a:t>
              </a:r>
              <a:r>
                <a:rPr lang="en-GB" sz="2000" dirty="0"/>
                <a:t>, </a:t>
              </a:r>
              <a:r>
                <a:rPr lang="en-GB" sz="2000" dirty="0" err="1"/>
                <a:t>S4</a:t>
              </a:r>
              <a:r>
                <a:rPr lang="en-GB" sz="2000" dirty="0"/>
                <a:t>, </a:t>
              </a:r>
              <a:r>
                <a:rPr lang="en-GB" sz="2000" dirty="0" err="1"/>
                <a:t>S5</a:t>
              </a:r>
              <a:endParaRPr lang="de-CH" sz="2000" dirty="0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9AF9D0CF-DD03-4A5A-97F7-13C5B67A76F8}"/>
                </a:ext>
              </a:extLst>
            </p:cNvPr>
            <p:cNvGrpSpPr/>
            <p:nvPr/>
          </p:nvGrpSpPr>
          <p:grpSpPr>
            <a:xfrm>
              <a:off x="7438390" y="3225091"/>
              <a:ext cx="1789391" cy="1559167"/>
              <a:chOff x="4845676" y="1346522"/>
              <a:chExt cx="2859110" cy="2585361"/>
            </a:xfrm>
          </p:grpSpPr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0F1F711A-8E27-4DFE-95F6-CE36D4889119}"/>
                  </a:ext>
                </a:extLst>
              </p:cNvPr>
              <p:cNvSpPr/>
              <p:nvPr/>
            </p:nvSpPr>
            <p:spPr>
              <a:xfrm>
                <a:off x="4845676" y="1346522"/>
                <a:ext cx="2859110" cy="2585361"/>
              </a:xfrm>
              <a:prstGeom prst="roundRect">
                <a:avLst/>
              </a:prstGeom>
              <a:solidFill>
                <a:srgbClr val="3B447D"/>
              </a:solidFill>
              <a:ln cap="sq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440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0AEE66E8-E132-4296-B14A-F282BAE8330C}"/>
                  </a:ext>
                </a:extLst>
              </p:cNvPr>
              <p:cNvSpPr/>
              <p:nvPr/>
            </p:nvSpPr>
            <p:spPr>
              <a:xfrm>
                <a:off x="5020667" y="2559208"/>
                <a:ext cx="2643706" cy="1171781"/>
              </a:xfrm>
              <a:prstGeom prst="rect">
                <a:avLst/>
              </a:prstGeom>
              <a:solidFill>
                <a:srgbClr val="3B447D"/>
              </a:solidFill>
              <a:ln cap="sq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2800" dirty="0" err="1"/>
                  <a:t>Predicting</a:t>
                </a:r>
                <a:endParaRPr lang="de-CH" sz="2800" dirty="0"/>
              </a:p>
              <a:p>
                <a:pPr algn="ctr"/>
                <a:endParaRPr lang="de-DE" sz="4400" dirty="0"/>
              </a:p>
            </p:txBody>
          </p:sp>
        </p:grpSp>
        <p:sp>
          <p:nvSpPr>
            <p:cNvPr id="13" name="Scrollen: vertikal 12">
              <a:extLst>
                <a:ext uri="{FF2B5EF4-FFF2-40B4-BE49-F238E27FC236}">
                  <a16:creationId xmlns:a16="http://schemas.microsoft.com/office/drawing/2014/main" id="{952A7DC2-9629-4C75-9478-F1AF0CF5ECB7}"/>
                </a:ext>
              </a:extLst>
            </p:cNvPr>
            <p:cNvSpPr/>
            <p:nvPr/>
          </p:nvSpPr>
          <p:spPr>
            <a:xfrm>
              <a:off x="5606604" y="3612301"/>
              <a:ext cx="999231" cy="670702"/>
            </a:xfrm>
            <a:prstGeom prst="verticalScroll">
              <a:avLst/>
            </a:prstGeom>
            <a:solidFill>
              <a:srgbClr val="51693B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/>
                <a:t>S1</a:t>
              </a:r>
              <a:r>
                <a:rPr lang="en-GB" sz="2000" dirty="0"/>
                <a:t>, </a:t>
              </a:r>
              <a:r>
                <a:rPr lang="en-GB" sz="2000" dirty="0" err="1"/>
                <a:t>S4</a:t>
              </a:r>
              <a:endParaRPr lang="de-CH" sz="2000" dirty="0"/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67385CAC-F558-443D-9FD3-BEBC50DAB4EB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220327" y="4471966"/>
              <a:ext cx="1119990" cy="4774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9CB97006-F389-4A19-B156-F185390A282A}"/>
                </a:ext>
              </a:extLst>
            </p:cNvPr>
            <p:cNvCxnSpPr>
              <a:cxnSpLocks/>
            </p:cNvCxnSpPr>
            <p:nvPr/>
          </p:nvCxnSpPr>
          <p:spPr>
            <a:xfrm>
              <a:off x="1955142" y="2565374"/>
              <a:ext cx="1262390" cy="7161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A208C3FF-F38E-415B-BBD3-CED5AD3681EF}"/>
                </a:ext>
              </a:extLst>
            </p:cNvPr>
            <p:cNvCxnSpPr>
              <a:cxnSpLocks/>
              <a:stCxn id="26" idx="3"/>
              <a:endCxn id="13" idx="1"/>
            </p:cNvCxnSpPr>
            <p:nvPr/>
          </p:nvCxnSpPr>
          <p:spPr>
            <a:xfrm flipV="1">
              <a:off x="4975409" y="3947652"/>
              <a:ext cx="715033" cy="7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C196F0E-A436-42A7-B25D-72D270ED028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9227781" y="4004675"/>
              <a:ext cx="77453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dditionszeichen 18">
              <a:extLst>
                <a:ext uri="{FF2B5EF4-FFF2-40B4-BE49-F238E27FC236}">
                  <a16:creationId xmlns:a16="http://schemas.microsoft.com/office/drawing/2014/main" id="{C98C04DB-9430-42C7-A5EE-FDA9D5576DF4}"/>
                </a:ext>
              </a:extLst>
            </p:cNvPr>
            <p:cNvSpPr/>
            <p:nvPr/>
          </p:nvSpPr>
          <p:spPr>
            <a:xfrm>
              <a:off x="10027606" y="3532280"/>
              <a:ext cx="893292" cy="944787"/>
            </a:xfrm>
            <a:prstGeom prst="mathPlus">
              <a:avLst>
                <a:gd name="adj1" fmla="val 11505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p:sp>
          <p:nvSpPr>
            <p:cNvPr id="21" name="Minuszeichen 20">
              <a:extLst>
                <a:ext uri="{FF2B5EF4-FFF2-40B4-BE49-F238E27FC236}">
                  <a16:creationId xmlns:a16="http://schemas.microsoft.com/office/drawing/2014/main" id="{800D956A-6E39-4AF1-8FE2-AD2A67D37AFC}"/>
                </a:ext>
              </a:extLst>
            </p:cNvPr>
            <p:cNvSpPr/>
            <p:nvPr/>
          </p:nvSpPr>
          <p:spPr>
            <a:xfrm>
              <a:off x="11105683" y="3755221"/>
              <a:ext cx="946527" cy="402418"/>
            </a:xfrm>
            <a:prstGeom prst="mathMin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2EFB9719-9562-424C-ACAF-8B2494329013}"/>
                </a:ext>
              </a:extLst>
            </p:cNvPr>
            <p:cNvSpPr txBox="1"/>
            <p:nvPr/>
          </p:nvSpPr>
          <p:spPr>
            <a:xfrm>
              <a:off x="10708929" y="3362876"/>
              <a:ext cx="47452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7000" dirty="0"/>
                <a:t>/</a:t>
              </a:r>
              <a:endParaRPr lang="de-DE" sz="8200" dirty="0"/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D576528F-D115-4384-985E-C09CDE33719B}"/>
                </a:ext>
              </a:extLst>
            </p:cNvPr>
            <p:cNvGrpSpPr/>
            <p:nvPr/>
          </p:nvGrpSpPr>
          <p:grpSpPr>
            <a:xfrm>
              <a:off x="3186018" y="3168854"/>
              <a:ext cx="1789391" cy="1559167"/>
              <a:chOff x="4845676" y="1346522"/>
              <a:chExt cx="2859110" cy="2585361"/>
            </a:xfrm>
          </p:grpSpPr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A44A295F-0625-44F7-8A8D-7DFB0AB544AC}"/>
                  </a:ext>
                </a:extLst>
              </p:cNvPr>
              <p:cNvSpPr/>
              <p:nvPr/>
            </p:nvSpPr>
            <p:spPr>
              <a:xfrm>
                <a:off x="4845676" y="1346522"/>
                <a:ext cx="2859110" cy="2585361"/>
              </a:xfrm>
              <a:prstGeom prst="roundRect">
                <a:avLst/>
              </a:prstGeom>
              <a:solidFill>
                <a:srgbClr val="3B447D"/>
              </a:solidFill>
              <a:ln cap="sq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4400"/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E99D7AB8-2C82-4905-87E3-A6A1A0361D6C}"/>
                  </a:ext>
                </a:extLst>
              </p:cNvPr>
              <p:cNvSpPr/>
              <p:nvPr/>
            </p:nvSpPr>
            <p:spPr>
              <a:xfrm>
                <a:off x="5020668" y="2559208"/>
                <a:ext cx="2436992" cy="1243014"/>
              </a:xfrm>
              <a:prstGeom prst="rect">
                <a:avLst/>
              </a:prstGeom>
              <a:solidFill>
                <a:srgbClr val="3B447D"/>
              </a:solidFill>
              <a:ln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2800" dirty="0"/>
                  <a:t>Sampling</a:t>
                </a:r>
              </a:p>
              <a:p>
                <a:pPr algn="ctr"/>
                <a:endParaRPr lang="de-DE" sz="4400" dirty="0"/>
              </a:p>
            </p:txBody>
          </p:sp>
        </p:grp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0242E5CF-A137-485F-AF28-96CE87DB0827}"/>
                </a:ext>
              </a:extLst>
            </p:cNvPr>
            <p:cNvCxnSpPr>
              <a:cxnSpLocks/>
            </p:cNvCxnSpPr>
            <p:nvPr/>
          </p:nvCxnSpPr>
          <p:spPr>
            <a:xfrm>
              <a:off x="6558409" y="3908188"/>
              <a:ext cx="8799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44AABFF4-AFD4-4ED2-94E1-C298DBFAA28A}"/>
                </a:ext>
              </a:extLst>
            </p:cNvPr>
            <p:cNvCxnSpPr>
              <a:cxnSpLocks/>
            </p:cNvCxnSpPr>
            <p:nvPr/>
          </p:nvCxnSpPr>
          <p:spPr>
            <a:xfrm>
              <a:off x="1955142" y="2224502"/>
              <a:ext cx="6187372" cy="9942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EB851C6-3073-4070-BF94-7D95750580E4}"/>
                </a:ext>
              </a:extLst>
            </p:cNvPr>
            <p:cNvSpPr txBox="1"/>
            <p:nvPr/>
          </p:nvSpPr>
          <p:spPr>
            <a:xfrm>
              <a:off x="306537" y="2673020"/>
              <a:ext cx="22490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400" dirty="0" err="1">
                  <a:solidFill>
                    <a:srgbClr val="FF0000"/>
                  </a:solidFill>
                </a:rPr>
                <a:t>Context</a:t>
              </a:r>
              <a:r>
                <a:rPr lang="de-CH" sz="2400" dirty="0">
                  <a:solidFill>
                    <a:srgbClr val="FF0000"/>
                  </a:solidFill>
                </a:rPr>
                <a:t> </a:t>
              </a:r>
              <a:r>
                <a:rPr lang="de-CH" sz="2400" dirty="0" err="1">
                  <a:solidFill>
                    <a:srgbClr val="FF0000"/>
                  </a:solidFill>
                </a:rPr>
                <a:t>Product</a:t>
              </a:r>
              <a:endParaRPr lang="de-DE" sz="2400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D669A53D-17AC-4A1C-B432-15374255A02B}"/>
                </a:ext>
              </a:extLst>
            </p:cNvPr>
            <p:cNvSpPr txBox="1"/>
            <p:nvPr/>
          </p:nvSpPr>
          <p:spPr>
            <a:xfrm>
              <a:off x="305000" y="5381646"/>
              <a:ext cx="22490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400" dirty="0">
                  <a:solidFill>
                    <a:srgbClr val="FF0000"/>
                  </a:solidFill>
                </a:rPr>
                <a:t>Target </a:t>
              </a:r>
              <a:r>
                <a:rPr lang="de-CH" sz="2400" dirty="0" err="1">
                  <a:solidFill>
                    <a:srgbClr val="FF0000"/>
                  </a:solidFill>
                </a:rPr>
                <a:t>Product</a:t>
              </a:r>
              <a:endParaRPr lang="de-DE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9BB5D1A2-BA04-45DD-B7DF-D52CC58C56EE}"/>
              </a:ext>
            </a:extLst>
          </p:cNvPr>
          <p:cNvSpPr/>
          <p:nvPr/>
        </p:nvSpPr>
        <p:spPr>
          <a:xfrm>
            <a:off x="7024776" y="1597760"/>
            <a:ext cx="2685193" cy="451488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395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49B5D-7E2C-4014-B616-1AEE2CC85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Data Sets</a:t>
            </a:r>
            <a:endParaRPr lang="de-CH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965737F-3F15-48BD-8F3E-4C27DAD0CB1E}"/>
              </a:ext>
            </a:extLst>
          </p:cNvPr>
          <p:cNvGrpSpPr/>
          <p:nvPr/>
        </p:nvGrpSpPr>
        <p:grpSpPr>
          <a:xfrm>
            <a:off x="4475862" y="440657"/>
            <a:ext cx="3876541" cy="2070928"/>
            <a:chOff x="4514461" y="655224"/>
            <a:chExt cx="3876541" cy="2070928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0E7BDD07-6C39-4B72-ABB9-AE6A03A5AF63}"/>
                </a:ext>
              </a:extLst>
            </p:cNvPr>
            <p:cNvSpPr/>
            <p:nvPr/>
          </p:nvSpPr>
          <p:spPr>
            <a:xfrm>
              <a:off x="4514461" y="655224"/>
              <a:ext cx="3876541" cy="20709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768DC64E-31CF-413F-B394-4439296C4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9673" y="1308272"/>
              <a:ext cx="554785" cy="690483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298D49F-1CCA-4A39-B9E3-38D051499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7902" y="1316003"/>
              <a:ext cx="593694" cy="678823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02E26FE-0A96-407D-8AC2-B12EF8753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1702" y="2048723"/>
              <a:ext cx="623366" cy="485172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936C47E-6F89-4D00-BCB7-3C00BB93C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89930" y="1175849"/>
              <a:ext cx="623366" cy="485172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66B46691-BAC7-4F2D-9CBE-B44D35986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2195" y="2170749"/>
              <a:ext cx="716722" cy="266823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54B4F549-32DC-4E15-B3BB-4AD40452C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878" y="1531424"/>
              <a:ext cx="716722" cy="576257"/>
            </a:xfrm>
            <a:prstGeom prst="rect">
              <a:avLst/>
            </a:prstGeom>
          </p:spPr>
        </p:pic>
        <p:pic>
          <p:nvPicPr>
            <p:cNvPr id="12" name="Grafik 11" descr="Ein Bild, das Objekt enthält.&#10;&#10;Mit hoher Zuverlässigkeit generierte Beschreibung">
              <a:extLst>
                <a:ext uri="{FF2B5EF4-FFF2-40B4-BE49-F238E27FC236}">
                  <a16:creationId xmlns:a16="http://schemas.microsoft.com/office/drawing/2014/main" id="{A65FBDDC-BBD7-4F5C-8741-1ECE0104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2463" y="724399"/>
              <a:ext cx="706408" cy="266823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99536D19-8265-4555-819B-0E144948C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311" y="872754"/>
              <a:ext cx="716722" cy="584669"/>
            </a:xfrm>
            <a:prstGeom prst="rect">
              <a:avLst/>
            </a:prstGeom>
          </p:spPr>
        </p:pic>
      </p:grpSp>
      <p:pic>
        <p:nvPicPr>
          <p:cNvPr id="14" name="Grafik 13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A921BC7D-4C42-4B47-AB9E-27EB683681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880" y="3956252"/>
            <a:ext cx="2228083" cy="84158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0EC1035-3870-4D62-9341-1FF2166EB4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789" y="3232991"/>
            <a:ext cx="1918282" cy="1564847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73B9DFE-0283-4EEC-99E6-E94957861800}"/>
              </a:ext>
            </a:extLst>
          </p:cNvPr>
          <p:cNvSpPr txBox="1"/>
          <p:nvPr/>
        </p:nvSpPr>
        <p:spPr>
          <a:xfrm>
            <a:off x="6083832" y="2575735"/>
            <a:ext cx="46122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0" dirty="0"/>
              <a:t>,</a:t>
            </a:r>
            <a:endParaRPr lang="de-DE" sz="200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8CAFCC6-24C4-4B71-B2AE-975F348FD29A}"/>
              </a:ext>
            </a:extLst>
          </p:cNvPr>
          <p:cNvSpPr txBox="1"/>
          <p:nvPr/>
        </p:nvSpPr>
        <p:spPr>
          <a:xfrm>
            <a:off x="1981200" y="5745834"/>
            <a:ext cx="3283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 err="1">
                <a:solidFill>
                  <a:srgbClr val="FF0000"/>
                </a:solidFill>
              </a:rPr>
              <a:t>Context</a:t>
            </a:r>
            <a:r>
              <a:rPr lang="de-CH" sz="3200" dirty="0">
                <a:solidFill>
                  <a:srgbClr val="FF0000"/>
                </a:solidFill>
              </a:rPr>
              <a:t> </a:t>
            </a:r>
            <a:r>
              <a:rPr lang="de-CH" sz="3200" dirty="0" err="1">
                <a:solidFill>
                  <a:srgbClr val="FF0000"/>
                </a:solidFill>
              </a:rPr>
              <a:t>Product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66F777A-CCA6-409B-BFF8-ADEF75A753A4}"/>
              </a:ext>
            </a:extLst>
          </p:cNvPr>
          <p:cNvSpPr txBox="1"/>
          <p:nvPr/>
        </p:nvSpPr>
        <p:spPr>
          <a:xfrm>
            <a:off x="6414133" y="5809984"/>
            <a:ext cx="3283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rgbClr val="FF0000"/>
                </a:solidFill>
              </a:rPr>
              <a:t>Target </a:t>
            </a:r>
            <a:r>
              <a:rPr lang="de-CH" sz="3200" dirty="0" err="1">
                <a:solidFill>
                  <a:srgbClr val="FF0000"/>
                </a:solidFill>
              </a:rPr>
              <a:t>Product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6F915EE9-57E0-4E73-A9A0-85C0994DC780}"/>
              </a:ext>
            </a:extLst>
          </p:cNvPr>
          <p:cNvSpPr/>
          <p:nvPr/>
        </p:nvSpPr>
        <p:spPr>
          <a:xfrm>
            <a:off x="2165761" y="2823353"/>
            <a:ext cx="6993467" cy="2794633"/>
          </a:xfrm>
          <a:prstGeom prst="bracketPair">
            <a:avLst>
              <a:gd name="adj" fmla="val 188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1F0339E-6311-4615-890E-06E6D5B753E3}"/>
              </a:ext>
            </a:extLst>
          </p:cNvPr>
          <p:cNvSpPr txBox="1"/>
          <p:nvPr/>
        </p:nvSpPr>
        <p:spPr>
          <a:xfrm>
            <a:off x="10172481" y="4015414"/>
            <a:ext cx="1333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rgbClr val="FF0000"/>
                </a:solidFill>
              </a:rPr>
              <a:t>Link</a:t>
            </a:r>
            <a:endParaRPr lang="de-DE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4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crollen: vertikal 21">
            <a:extLst>
              <a:ext uri="{FF2B5EF4-FFF2-40B4-BE49-F238E27FC236}">
                <a16:creationId xmlns:a16="http://schemas.microsoft.com/office/drawing/2014/main" id="{FE04B229-C987-4F2F-AF3F-03F30513EA59}"/>
              </a:ext>
            </a:extLst>
          </p:cNvPr>
          <p:cNvSpPr/>
          <p:nvPr/>
        </p:nvSpPr>
        <p:spPr>
          <a:xfrm>
            <a:off x="3831393" y="3429000"/>
            <a:ext cx="3214285" cy="1443812"/>
          </a:xfrm>
          <a:prstGeom prst="verticalScroll">
            <a:avLst/>
          </a:prstGeom>
          <a:solidFill>
            <a:srgbClr val="51693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/>
              <a:t>I am very happy with this mouse. The mouse is small and works well.</a:t>
            </a:r>
            <a:endParaRPr lang="de-CH" sz="2000" dirty="0"/>
          </a:p>
        </p:txBody>
      </p:sp>
      <p:pic>
        <p:nvPicPr>
          <p:cNvPr id="28" name="Grafik 27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9A990833-DA5A-4C75-8087-5FB5E1F3F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01" y="3730113"/>
            <a:ext cx="2228083" cy="841586"/>
          </a:xfrm>
          <a:prstGeom prst="rect">
            <a:avLst/>
          </a:prstGeom>
        </p:spPr>
      </p:pic>
      <p:sp>
        <p:nvSpPr>
          <p:cNvPr id="30" name="Scrollen: vertikal 29">
            <a:extLst>
              <a:ext uri="{FF2B5EF4-FFF2-40B4-BE49-F238E27FC236}">
                <a16:creationId xmlns:a16="http://schemas.microsoft.com/office/drawing/2014/main" id="{0C904EE2-4AB2-479C-B8CB-F139E8A68C29}"/>
              </a:ext>
            </a:extLst>
          </p:cNvPr>
          <p:cNvSpPr/>
          <p:nvPr/>
        </p:nvSpPr>
        <p:spPr>
          <a:xfrm>
            <a:off x="7762169" y="3429000"/>
            <a:ext cx="3214285" cy="1381478"/>
          </a:xfrm>
          <a:prstGeom prst="verticalScroll">
            <a:avLst/>
          </a:prstGeom>
          <a:solidFill>
            <a:srgbClr val="51693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/>
              <a:t>A trendy, affordable mouse from Logitech. Recommended!</a:t>
            </a:r>
            <a:endParaRPr lang="de-CH" sz="2000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068200A-48EA-418C-9F37-2E00FFCFDAFE}"/>
              </a:ext>
            </a:extLst>
          </p:cNvPr>
          <p:cNvGrpSpPr/>
          <p:nvPr/>
        </p:nvGrpSpPr>
        <p:grpSpPr>
          <a:xfrm>
            <a:off x="4057261" y="667334"/>
            <a:ext cx="3876541" cy="2070928"/>
            <a:chOff x="4514461" y="655224"/>
            <a:chExt cx="3876541" cy="2070928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8C83D28D-6724-4030-8680-23689CDE3379}"/>
                </a:ext>
              </a:extLst>
            </p:cNvPr>
            <p:cNvSpPr/>
            <p:nvPr/>
          </p:nvSpPr>
          <p:spPr>
            <a:xfrm>
              <a:off x="4514461" y="655224"/>
              <a:ext cx="3876541" cy="20709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966B502-086F-4374-B0D4-A1BFEB5AB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9673" y="1308272"/>
              <a:ext cx="554785" cy="690483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8718B0E-8A81-4E3D-B0A9-1112F1A01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7902" y="1316003"/>
              <a:ext cx="593694" cy="678823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1A58579-E85F-4A0A-80A2-5CC151AE7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1702" y="2048723"/>
              <a:ext cx="623366" cy="485172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980198E-665F-4019-B8AC-C7AC07303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89930" y="1175849"/>
              <a:ext cx="623366" cy="48517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B1DB9B3-3B5F-4E5F-B264-B15B09DC7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2195" y="2170749"/>
              <a:ext cx="716722" cy="266823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800B788-AB7B-435B-A808-552C0CDE5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878" y="1531424"/>
              <a:ext cx="716722" cy="576257"/>
            </a:xfrm>
            <a:prstGeom prst="rect">
              <a:avLst/>
            </a:prstGeom>
          </p:spPr>
        </p:pic>
        <p:pic>
          <p:nvPicPr>
            <p:cNvPr id="31" name="Grafik 30" descr="Ein Bild, das Objekt enthält.&#10;&#10;Mit hoher Zuverlässigkeit generierte Beschreibung">
              <a:extLst>
                <a:ext uri="{FF2B5EF4-FFF2-40B4-BE49-F238E27FC236}">
                  <a16:creationId xmlns:a16="http://schemas.microsoft.com/office/drawing/2014/main" id="{2D7EB6A6-84B1-4B90-BF6F-CB3791573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2463" y="724399"/>
              <a:ext cx="706408" cy="266823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949273F0-E456-424F-858A-EB45611B8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311" y="872754"/>
              <a:ext cx="716722" cy="584669"/>
            </a:xfrm>
            <a:prstGeom prst="rect">
              <a:avLst/>
            </a:prstGeom>
          </p:spPr>
        </p:pic>
      </p:grpSp>
      <p:sp>
        <p:nvSpPr>
          <p:cNvPr id="36" name="Geschweifte Klammer links 35">
            <a:extLst>
              <a:ext uri="{FF2B5EF4-FFF2-40B4-BE49-F238E27FC236}">
                <a16:creationId xmlns:a16="http://schemas.microsoft.com/office/drawing/2014/main" id="{C28FF43B-D374-4F01-89DE-87BDD38B254B}"/>
              </a:ext>
            </a:extLst>
          </p:cNvPr>
          <p:cNvSpPr/>
          <p:nvPr/>
        </p:nvSpPr>
        <p:spPr>
          <a:xfrm rot="16200000">
            <a:off x="6881836" y="1550551"/>
            <a:ext cx="766464" cy="7286317"/>
          </a:xfrm>
          <a:prstGeom prst="leftBrace">
            <a:avLst>
              <a:gd name="adj1" fmla="val 13146"/>
              <a:gd name="adj2" fmla="val 42922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Scrollen: vertikal 36">
            <a:extLst>
              <a:ext uri="{FF2B5EF4-FFF2-40B4-BE49-F238E27FC236}">
                <a16:creationId xmlns:a16="http://schemas.microsoft.com/office/drawing/2014/main" id="{815BD24E-92B6-45C2-AA6A-68CB3B9F5ADC}"/>
              </a:ext>
            </a:extLst>
          </p:cNvPr>
          <p:cNvSpPr/>
          <p:nvPr/>
        </p:nvSpPr>
        <p:spPr>
          <a:xfrm>
            <a:off x="4615542" y="5761317"/>
            <a:ext cx="4237188" cy="766464"/>
          </a:xfrm>
          <a:prstGeom prst="verticalScroll">
            <a:avLst/>
          </a:prstGeom>
          <a:solidFill>
            <a:srgbClr val="51693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/>
              <a:t>S1</a:t>
            </a:r>
            <a:r>
              <a:rPr lang="en-GB" sz="2000" dirty="0"/>
              <a:t>, </a:t>
            </a:r>
            <a:r>
              <a:rPr lang="en-GB" sz="2000" dirty="0" err="1"/>
              <a:t>S2</a:t>
            </a:r>
            <a:r>
              <a:rPr lang="en-GB" sz="2000" dirty="0"/>
              <a:t>, </a:t>
            </a:r>
            <a:r>
              <a:rPr lang="en-GB" sz="2000" dirty="0" err="1"/>
              <a:t>S3</a:t>
            </a:r>
            <a:r>
              <a:rPr lang="en-GB" sz="2000" dirty="0"/>
              <a:t>, </a:t>
            </a:r>
            <a:r>
              <a:rPr lang="en-GB" sz="2000" dirty="0" err="1"/>
              <a:t>S4</a:t>
            </a:r>
            <a:r>
              <a:rPr lang="en-GB" sz="2000" dirty="0"/>
              <a:t>, </a:t>
            </a:r>
            <a:r>
              <a:rPr lang="en-GB" sz="2000" dirty="0" err="1"/>
              <a:t>S5</a:t>
            </a:r>
            <a:r>
              <a:rPr lang="en-GB" sz="2000" dirty="0"/>
              <a:t>, ...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200345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0" grpId="0" animBg="1"/>
      <p:bldP spid="36" grpId="0" animBg="1"/>
      <p:bldP spid="3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lipse 18">
            <a:extLst>
              <a:ext uri="{FF2B5EF4-FFF2-40B4-BE49-F238E27FC236}">
                <a16:creationId xmlns:a16="http://schemas.microsoft.com/office/drawing/2014/main" id="{80C0ACD7-6BDA-46F2-B6F9-D2231B27E09F}"/>
              </a:ext>
            </a:extLst>
          </p:cNvPr>
          <p:cNvSpPr/>
          <p:nvPr/>
        </p:nvSpPr>
        <p:spPr>
          <a:xfrm>
            <a:off x="493486" y="703717"/>
            <a:ext cx="5400690" cy="42746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0A241CD9-C1E8-41FF-A144-821F850B4B30}"/>
              </a:ext>
            </a:extLst>
          </p:cNvPr>
          <p:cNvSpPr/>
          <p:nvPr/>
        </p:nvSpPr>
        <p:spPr>
          <a:xfrm>
            <a:off x="6302320" y="703717"/>
            <a:ext cx="5400690" cy="42746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6E8BE116-863A-4636-A6E7-3460EADE37B3}"/>
              </a:ext>
            </a:extLst>
          </p:cNvPr>
          <p:cNvSpPr/>
          <p:nvPr/>
        </p:nvSpPr>
        <p:spPr>
          <a:xfrm>
            <a:off x="129309" y="110836"/>
            <a:ext cx="11940771" cy="539828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5" name="Grafik 14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598D6A54-9CBC-4435-9B65-5D84C7B4E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18" y="1154807"/>
            <a:ext cx="884654" cy="33414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843BE68-EA2E-4BA9-B392-D34DF82D5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390" y="965394"/>
            <a:ext cx="641814" cy="52356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DDACF37-29DA-4007-A985-478A367842C5}"/>
              </a:ext>
            </a:extLst>
          </p:cNvPr>
          <p:cNvSpPr txBox="1"/>
          <p:nvPr/>
        </p:nvSpPr>
        <p:spPr>
          <a:xfrm>
            <a:off x="2850602" y="1124501"/>
            <a:ext cx="287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,</a:t>
            </a:r>
            <a:endParaRPr lang="de-CH" sz="3200"/>
          </a:p>
        </p:txBody>
      </p:sp>
      <p:sp>
        <p:nvSpPr>
          <p:cNvPr id="18" name="Runde Klammer links/rechts 17">
            <a:extLst>
              <a:ext uri="{FF2B5EF4-FFF2-40B4-BE49-F238E27FC236}">
                <a16:creationId xmlns:a16="http://schemas.microsoft.com/office/drawing/2014/main" id="{F0817ED7-18F2-414A-A053-805F31F759D4}"/>
              </a:ext>
            </a:extLst>
          </p:cNvPr>
          <p:cNvSpPr/>
          <p:nvPr/>
        </p:nvSpPr>
        <p:spPr>
          <a:xfrm>
            <a:off x="1988458" y="965394"/>
            <a:ext cx="1959428" cy="743882"/>
          </a:xfrm>
          <a:prstGeom prst="bracketPair">
            <a:avLst>
              <a:gd name="adj" fmla="val 188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80021BDE-4DD7-4097-BB46-338096E93B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32" y="4033990"/>
            <a:ext cx="716722" cy="26682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53E3DCB-6132-4DEB-8621-215D135731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241" y="3724556"/>
            <a:ext cx="716722" cy="576257"/>
          </a:xfrm>
          <a:prstGeom prst="rect">
            <a:avLst/>
          </a:prstGeom>
        </p:spPr>
      </p:pic>
      <p:sp>
        <p:nvSpPr>
          <p:cNvPr id="22" name="Runde Klammer links/rechts 21">
            <a:extLst>
              <a:ext uri="{FF2B5EF4-FFF2-40B4-BE49-F238E27FC236}">
                <a16:creationId xmlns:a16="http://schemas.microsoft.com/office/drawing/2014/main" id="{F20C8FF1-DF54-4FD2-ABBB-45B0D7EFE434}"/>
              </a:ext>
            </a:extLst>
          </p:cNvPr>
          <p:cNvSpPr/>
          <p:nvPr/>
        </p:nvSpPr>
        <p:spPr>
          <a:xfrm>
            <a:off x="2343122" y="3713888"/>
            <a:ext cx="1959428" cy="743882"/>
          </a:xfrm>
          <a:prstGeom prst="bracketPair">
            <a:avLst>
              <a:gd name="adj" fmla="val 188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36B5450-E4A6-4528-8246-C86CF55FC685}"/>
              </a:ext>
            </a:extLst>
          </p:cNvPr>
          <p:cNvSpPr txBox="1"/>
          <p:nvPr/>
        </p:nvSpPr>
        <p:spPr>
          <a:xfrm>
            <a:off x="3210906" y="3875013"/>
            <a:ext cx="227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/>
              <a:t>,</a:t>
            </a:r>
            <a:endParaRPr lang="de-CH" sz="320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5AB6C298-F49C-413E-B967-964345089B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358" y="2171326"/>
            <a:ext cx="554785" cy="690483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3EF5AC6-BDEE-472C-B1DE-71F5396EC8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825" y="2171326"/>
            <a:ext cx="593694" cy="678823"/>
          </a:xfrm>
          <a:prstGeom prst="rect">
            <a:avLst/>
          </a:prstGeom>
        </p:spPr>
      </p:pic>
      <p:sp>
        <p:nvSpPr>
          <p:cNvPr id="26" name="Runde Klammer links/rechts 25">
            <a:extLst>
              <a:ext uri="{FF2B5EF4-FFF2-40B4-BE49-F238E27FC236}">
                <a16:creationId xmlns:a16="http://schemas.microsoft.com/office/drawing/2014/main" id="{1F646281-BE93-4289-91FD-D6FFE55CE06D}"/>
              </a:ext>
            </a:extLst>
          </p:cNvPr>
          <p:cNvSpPr/>
          <p:nvPr/>
        </p:nvSpPr>
        <p:spPr>
          <a:xfrm>
            <a:off x="3392675" y="2171326"/>
            <a:ext cx="1959428" cy="743882"/>
          </a:xfrm>
          <a:prstGeom prst="bracketPair">
            <a:avLst>
              <a:gd name="adj" fmla="val 188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E8BDCE5-5576-4A8A-9813-2218FA90A9C4}"/>
              </a:ext>
            </a:extLst>
          </p:cNvPr>
          <p:cNvSpPr txBox="1"/>
          <p:nvPr/>
        </p:nvSpPr>
        <p:spPr>
          <a:xfrm>
            <a:off x="4243143" y="2426922"/>
            <a:ext cx="150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/>
              <a:t>,</a:t>
            </a:r>
            <a:endParaRPr lang="de-CH" sz="320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EED43182-AD13-4874-8914-14836BAB43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69" y="2621945"/>
            <a:ext cx="623366" cy="485172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D37BC19-58E4-4CCD-B1A8-1B09578412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5459" y="2621945"/>
            <a:ext cx="623366" cy="485172"/>
          </a:xfrm>
          <a:prstGeom prst="rect">
            <a:avLst/>
          </a:prstGeom>
        </p:spPr>
      </p:pic>
      <p:sp>
        <p:nvSpPr>
          <p:cNvPr id="43" name="Runde Klammer links/rechts 42">
            <a:extLst>
              <a:ext uri="{FF2B5EF4-FFF2-40B4-BE49-F238E27FC236}">
                <a16:creationId xmlns:a16="http://schemas.microsoft.com/office/drawing/2014/main" id="{9B1404F7-B88A-40FC-9F12-99C603C307C1}"/>
              </a:ext>
            </a:extLst>
          </p:cNvPr>
          <p:cNvSpPr/>
          <p:nvPr/>
        </p:nvSpPr>
        <p:spPr>
          <a:xfrm>
            <a:off x="891174" y="2491581"/>
            <a:ext cx="1959428" cy="743882"/>
          </a:xfrm>
          <a:prstGeom prst="bracketPair">
            <a:avLst>
              <a:gd name="adj" fmla="val 188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E4AED679-127B-40F0-9D66-754AC1AB82C3}"/>
              </a:ext>
            </a:extLst>
          </p:cNvPr>
          <p:cNvSpPr txBox="1"/>
          <p:nvPr/>
        </p:nvSpPr>
        <p:spPr>
          <a:xfrm>
            <a:off x="1758958" y="2652706"/>
            <a:ext cx="227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/>
              <a:t>,</a:t>
            </a:r>
            <a:endParaRPr lang="de-CH" sz="32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442E557-DBFD-47F3-B16C-7932A18A88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382" y="5383230"/>
            <a:ext cx="1181357" cy="1077397"/>
          </a:xfrm>
          <a:prstGeom prst="rect">
            <a:avLst/>
          </a:prstGeom>
        </p:spPr>
      </p:pic>
      <p:pic>
        <p:nvPicPr>
          <p:cNvPr id="52" name="Grafik 51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FE598391-7E97-455E-9A85-046EF94B4A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845" y="2462229"/>
            <a:ext cx="884654" cy="334149"/>
          </a:xfrm>
          <a:prstGeom prst="rect">
            <a:avLst/>
          </a:prstGeom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752F14B8-1C96-47BF-9654-BC49F4C44756}"/>
              </a:ext>
            </a:extLst>
          </p:cNvPr>
          <p:cNvSpPr txBox="1"/>
          <p:nvPr/>
        </p:nvSpPr>
        <p:spPr>
          <a:xfrm>
            <a:off x="8659436" y="1124501"/>
            <a:ext cx="287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,</a:t>
            </a:r>
            <a:endParaRPr lang="de-CH" sz="3200"/>
          </a:p>
        </p:txBody>
      </p:sp>
      <p:sp>
        <p:nvSpPr>
          <p:cNvPr id="55" name="Runde Klammer links/rechts 54">
            <a:extLst>
              <a:ext uri="{FF2B5EF4-FFF2-40B4-BE49-F238E27FC236}">
                <a16:creationId xmlns:a16="http://schemas.microsoft.com/office/drawing/2014/main" id="{2F060BC1-C2B6-421D-B5E3-60D53CC1C8DB}"/>
              </a:ext>
            </a:extLst>
          </p:cNvPr>
          <p:cNvSpPr/>
          <p:nvPr/>
        </p:nvSpPr>
        <p:spPr>
          <a:xfrm>
            <a:off x="7797292" y="965394"/>
            <a:ext cx="1959428" cy="743882"/>
          </a:xfrm>
          <a:prstGeom prst="bracketPair">
            <a:avLst>
              <a:gd name="adj" fmla="val 188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E4F3156A-5ABE-404F-9998-9927E36606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55" y="2716737"/>
            <a:ext cx="716722" cy="266823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8A8C08DE-0A57-4CB6-AC51-F576DC3E3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12" y="939046"/>
            <a:ext cx="716722" cy="576257"/>
          </a:xfrm>
          <a:prstGeom prst="rect">
            <a:avLst/>
          </a:prstGeom>
        </p:spPr>
      </p:pic>
      <p:sp>
        <p:nvSpPr>
          <p:cNvPr id="58" name="Runde Klammer links/rechts 57">
            <a:extLst>
              <a:ext uri="{FF2B5EF4-FFF2-40B4-BE49-F238E27FC236}">
                <a16:creationId xmlns:a16="http://schemas.microsoft.com/office/drawing/2014/main" id="{D223A244-63DA-44C5-9F09-B81D01F8283C}"/>
              </a:ext>
            </a:extLst>
          </p:cNvPr>
          <p:cNvSpPr/>
          <p:nvPr/>
        </p:nvSpPr>
        <p:spPr>
          <a:xfrm>
            <a:off x="8151956" y="3713888"/>
            <a:ext cx="1959428" cy="743882"/>
          </a:xfrm>
          <a:prstGeom prst="bracketPair">
            <a:avLst>
              <a:gd name="adj" fmla="val 188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FDA00226-6A94-4167-A9BB-875E805492B7}"/>
              </a:ext>
            </a:extLst>
          </p:cNvPr>
          <p:cNvSpPr txBox="1"/>
          <p:nvPr/>
        </p:nvSpPr>
        <p:spPr>
          <a:xfrm>
            <a:off x="9019740" y="3875013"/>
            <a:ext cx="227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/>
              <a:t>,</a:t>
            </a:r>
            <a:endParaRPr lang="de-CH" sz="3200"/>
          </a:p>
        </p:txBody>
      </p:sp>
      <p:pic>
        <p:nvPicPr>
          <p:cNvPr id="60" name="Grafik 59">
            <a:extLst>
              <a:ext uri="{FF2B5EF4-FFF2-40B4-BE49-F238E27FC236}">
                <a16:creationId xmlns:a16="http://schemas.microsoft.com/office/drawing/2014/main" id="{54329650-E9C9-4A29-AF88-3BFC10AAE4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192" y="2171326"/>
            <a:ext cx="554785" cy="690483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0140DE1E-81FF-478C-B238-B42E0D50CA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665" y="903479"/>
            <a:ext cx="593694" cy="678823"/>
          </a:xfrm>
          <a:prstGeom prst="rect">
            <a:avLst/>
          </a:prstGeom>
        </p:spPr>
      </p:pic>
      <p:sp>
        <p:nvSpPr>
          <p:cNvPr id="62" name="Runde Klammer links/rechts 61">
            <a:extLst>
              <a:ext uri="{FF2B5EF4-FFF2-40B4-BE49-F238E27FC236}">
                <a16:creationId xmlns:a16="http://schemas.microsoft.com/office/drawing/2014/main" id="{677E4DB3-4CE3-4F61-92F5-B6CD274748E1}"/>
              </a:ext>
            </a:extLst>
          </p:cNvPr>
          <p:cNvSpPr/>
          <p:nvPr/>
        </p:nvSpPr>
        <p:spPr>
          <a:xfrm>
            <a:off x="9201509" y="2171326"/>
            <a:ext cx="1959428" cy="743882"/>
          </a:xfrm>
          <a:prstGeom prst="bracketPair">
            <a:avLst>
              <a:gd name="adj" fmla="val 188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66B706D1-0599-43CB-BD6B-C29D356F9A2F}"/>
              </a:ext>
            </a:extLst>
          </p:cNvPr>
          <p:cNvSpPr txBox="1"/>
          <p:nvPr/>
        </p:nvSpPr>
        <p:spPr>
          <a:xfrm>
            <a:off x="10051977" y="2426922"/>
            <a:ext cx="150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/>
              <a:t>,</a:t>
            </a:r>
            <a:endParaRPr lang="de-CH" sz="3200"/>
          </a:p>
        </p:txBody>
      </p:sp>
      <p:pic>
        <p:nvPicPr>
          <p:cNvPr id="65" name="Grafik 64">
            <a:extLst>
              <a:ext uri="{FF2B5EF4-FFF2-40B4-BE49-F238E27FC236}">
                <a16:creationId xmlns:a16="http://schemas.microsoft.com/office/drawing/2014/main" id="{A0516BE2-41B3-4C2A-A96C-3010B95C7A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67751" y="3884648"/>
            <a:ext cx="623366" cy="485172"/>
          </a:xfrm>
          <a:prstGeom prst="rect">
            <a:avLst/>
          </a:prstGeom>
        </p:spPr>
      </p:pic>
      <p:sp>
        <p:nvSpPr>
          <p:cNvPr id="66" name="Runde Klammer links/rechts 65">
            <a:extLst>
              <a:ext uri="{FF2B5EF4-FFF2-40B4-BE49-F238E27FC236}">
                <a16:creationId xmlns:a16="http://schemas.microsoft.com/office/drawing/2014/main" id="{2F55A880-3073-4643-9DB4-9F5F7A430CDA}"/>
              </a:ext>
            </a:extLst>
          </p:cNvPr>
          <p:cNvSpPr/>
          <p:nvPr/>
        </p:nvSpPr>
        <p:spPr>
          <a:xfrm>
            <a:off x="6700008" y="2491581"/>
            <a:ext cx="1959428" cy="743882"/>
          </a:xfrm>
          <a:prstGeom prst="bracketPair">
            <a:avLst>
              <a:gd name="adj" fmla="val 188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565C34B7-F400-45C7-A310-040F67ED47A2}"/>
              </a:ext>
            </a:extLst>
          </p:cNvPr>
          <p:cNvSpPr txBox="1"/>
          <p:nvPr/>
        </p:nvSpPr>
        <p:spPr>
          <a:xfrm>
            <a:off x="7567792" y="2652706"/>
            <a:ext cx="227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/>
              <a:t>,</a:t>
            </a:r>
            <a:endParaRPr lang="de-CH" sz="32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289C13A-55EC-4A1A-AEB8-2C116C5BE4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272" y="5256450"/>
            <a:ext cx="1256965" cy="132311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299E5760-E8E2-49CF-8E8C-028E3B2426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880" y="3740587"/>
            <a:ext cx="554785" cy="690483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02097864-B433-4A46-9661-F94E9EEEC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654" y="2417945"/>
            <a:ext cx="593694" cy="678823"/>
          </a:xfrm>
          <a:prstGeom prst="rect">
            <a:avLst/>
          </a:prstGeom>
        </p:spPr>
      </p:pic>
      <p:pic>
        <p:nvPicPr>
          <p:cNvPr id="78" name="Grafik 77">
            <a:extLst>
              <a:ext uri="{FF2B5EF4-FFF2-40B4-BE49-F238E27FC236}">
                <a16:creationId xmlns:a16="http://schemas.microsoft.com/office/drawing/2014/main" id="{FD2959DB-3BF5-47B5-AE77-415E2907759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700" y="5509117"/>
            <a:ext cx="982889" cy="11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1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5" grpId="0" animBg="1"/>
      <p:bldP spid="54" grpId="0"/>
      <p:bldP spid="55" grpId="0" animBg="1"/>
      <p:bldP spid="58" grpId="0" animBg="1"/>
      <p:bldP spid="59" grpId="0"/>
      <p:bldP spid="62" grpId="0" animBg="1"/>
      <p:bldP spid="63" grpId="0"/>
      <p:bldP spid="66" grpId="0" animBg="1"/>
      <p:bldP spid="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A33272-FE42-4A43-B50B-FB50A154FCC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04036" y="340059"/>
            <a:ext cx="2469196" cy="974052"/>
          </a:xfrm>
          <a:prstGeom prst="rect">
            <a:avLst/>
          </a:prstGeom>
        </p:spPr>
      </p:pic>
      <p:sp>
        <p:nvSpPr>
          <p:cNvPr id="71" name="Titel 1">
            <a:extLst>
              <a:ext uri="{FF2B5EF4-FFF2-40B4-BE49-F238E27FC236}">
                <a16:creationId xmlns:a16="http://schemas.microsoft.com/office/drawing/2014/main" id="{7D822CC6-6371-4AAE-A5FB-D05F731B2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Deep Sets</a:t>
            </a:r>
            <a:endParaRPr lang="de-DE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90F16861-67F2-43AB-9D07-F46B933C0DEF}"/>
              </a:ext>
            </a:extLst>
          </p:cNvPr>
          <p:cNvSpPr/>
          <p:nvPr/>
        </p:nvSpPr>
        <p:spPr>
          <a:xfrm>
            <a:off x="1741888" y="1777726"/>
            <a:ext cx="1725072" cy="1651274"/>
          </a:xfrm>
          <a:prstGeom prst="roundRect">
            <a:avLst/>
          </a:prstGeom>
          <a:solidFill>
            <a:srgbClr val="3B447D"/>
          </a:solidFill>
          <a:ln cap="sq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440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5C504758-1ABC-4D8B-86E1-870D5F308BEC}"/>
              </a:ext>
            </a:extLst>
          </p:cNvPr>
          <p:cNvSpPr/>
          <p:nvPr/>
        </p:nvSpPr>
        <p:spPr>
          <a:xfrm>
            <a:off x="1799382" y="2391727"/>
            <a:ext cx="1610083" cy="531196"/>
          </a:xfrm>
          <a:prstGeom prst="rect">
            <a:avLst/>
          </a:prstGeom>
          <a:solidFill>
            <a:srgbClr val="3B447D"/>
          </a:solidFill>
          <a:ln cap="sq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/>
              <a:t>RNN</a:t>
            </a:r>
            <a:endParaRPr lang="de-CH" sz="2800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E73BA373-B81A-4567-98A8-E179604EA74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21" y="1864194"/>
            <a:ext cx="241569" cy="2286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7C16044-6C3C-48F0-BA99-84B0E83F40D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6" y="2117319"/>
            <a:ext cx="248054" cy="2286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1DCFB29E-9FB4-4116-A8EF-5C8643AFA8E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17" y="2439044"/>
            <a:ext cx="249675" cy="231843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F538DB4B-8258-489F-AD2E-FAF794B2209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21" y="2718204"/>
            <a:ext cx="252918" cy="228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199F075-EA20-4DA7-83AF-0FE163DDDDA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1" y="3041438"/>
            <a:ext cx="29183" cy="243191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24A3C73-F593-43F1-AABE-F7030377E453}"/>
              </a:ext>
            </a:extLst>
          </p:cNvPr>
          <p:cNvCxnSpPr>
            <a:cxnSpLocks/>
          </p:cNvCxnSpPr>
          <p:nvPr/>
        </p:nvCxnSpPr>
        <p:spPr>
          <a:xfrm>
            <a:off x="1311561" y="1970916"/>
            <a:ext cx="4303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0B853D78-BB03-4D59-8ED7-5D69C7427E5E}"/>
              </a:ext>
            </a:extLst>
          </p:cNvPr>
          <p:cNvCxnSpPr>
            <a:cxnSpLocks/>
          </p:cNvCxnSpPr>
          <p:nvPr/>
        </p:nvCxnSpPr>
        <p:spPr>
          <a:xfrm>
            <a:off x="1311562" y="2231619"/>
            <a:ext cx="4303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5161D7E1-BF3A-440B-8824-D7A219D5E06C}"/>
              </a:ext>
            </a:extLst>
          </p:cNvPr>
          <p:cNvCxnSpPr>
            <a:cxnSpLocks/>
          </p:cNvCxnSpPr>
          <p:nvPr/>
        </p:nvCxnSpPr>
        <p:spPr>
          <a:xfrm>
            <a:off x="1311561" y="2533812"/>
            <a:ext cx="4303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C0566DE7-BE0E-4E3F-8E75-483D708976B4}"/>
              </a:ext>
            </a:extLst>
          </p:cNvPr>
          <p:cNvCxnSpPr>
            <a:cxnSpLocks/>
          </p:cNvCxnSpPr>
          <p:nvPr/>
        </p:nvCxnSpPr>
        <p:spPr>
          <a:xfrm>
            <a:off x="1291195" y="2832504"/>
            <a:ext cx="4303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96CDD3D-5547-43A8-9E97-BAB899A8CBD1}"/>
              </a:ext>
            </a:extLst>
          </p:cNvPr>
          <p:cNvCxnSpPr>
            <a:cxnSpLocks/>
          </p:cNvCxnSpPr>
          <p:nvPr/>
        </p:nvCxnSpPr>
        <p:spPr>
          <a:xfrm>
            <a:off x="1291195" y="3163033"/>
            <a:ext cx="4303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D0E49B9D-39FF-49CE-80C7-4F6C2D7527D6}"/>
              </a:ext>
            </a:extLst>
          </p:cNvPr>
          <p:cNvCxnSpPr>
            <a:cxnSpLocks/>
          </p:cNvCxnSpPr>
          <p:nvPr/>
        </p:nvCxnSpPr>
        <p:spPr>
          <a:xfrm>
            <a:off x="3466960" y="2533812"/>
            <a:ext cx="4303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11004E60-E468-4C7D-BC54-8E1FFB75A77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285" y="1948557"/>
            <a:ext cx="815238" cy="1214476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5723459-0651-470A-A609-00FF638B49B5}"/>
              </a:ext>
            </a:extLst>
          </p:cNvPr>
          <p:cNvGrpSpPr/>
          <p:nvPr/>
        </p:nvGrpSpPr>
        <p:grpSpPr>
          <a:xfrm>
            <a:off x="968836" y="3974166"/>
            <a:ext cx="2504609" cy="1651274"/>
            <a:chOff x="968836" y="3974166"/>
            <a:chExt cx="2504609" cy="1651274"/>
          </a:xfrm>
        </p:grpSpPr>
        <p:sp>
          <p:nvSpPr>
            <p:cNvPr id="48" name="Rechteck: abgerundete Ecken 47">
              <a:extLst>
                <a:ext uri="{FF2B5EF4-FFF2-40B4-BE49-F238E27FC236}">
                  <a16:creationId xmlns:a16="http://schemas.microsoft.com/office/drawing/2014/main" id="{297F8114-B741-418F-A0EC-BB063D09A786}"/>
                </a:ext>
              </a:extLst>
            </p:cNvPr>
            <p:cNvSpPr/>
            <p:nvPr/>
          </p:nvSpPr>
          <p:spPr>
            <a:xfrm>
              <a:off x="1748373" y="3974166"/>
              <a:ext cx="1725072" cy="1651274"/>
            </a:xfrm>
            <a:prstGeom prst="roundRect">
              <a:avLst/>
            </a:prstGeom>
            <a:solidFill>
              <a:srgbClr val="3B447D"/>
            </a:solidFill>
            <a:ln cap="sq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4400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98F12126-B0A9-400B-AD89-3418130F07B1}"/>
                </a:ext>
              </a:extLst>
            </p:cNvPr>
            <p:cNvSpPr/>
            <p:nvPr/>
          </p:nvSpPr>
          <p:spPr>
            <a:xfrm>
              <a:off x="1805867" y="4588167"/>
              <a:ext cx="1610083" cy="531196"/>
            </a:xfrm>
            <a:prstGeom prst="rect">
              <a:avLst/>
            </a:prstGeom>
            <a:solidFill>
              <a:srgbClr val="3B447D"/>
            </a:solidFill>
            <a:ln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2800"/>
                <a:t>RNN</a:t>
              </a:r>
              <a:endParaRPr lang="de-CH" sz="2800" dirty="0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48D9EC11-18D9-471F-A08D-F1005DD1A46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099" y="4588054"/>
              <a:ext cx="241569" cy="2286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F203FC15-8141-4796-BABE-FB4B1FB48371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836" y="5221335"/>
              <a:ext cx="248054" cy="228600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09E4FE52-09EC-498D-A877-BA33018F62D3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101" y="4312137"/>
              <a:ext cx="249675" cy="231843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D28996D3-552E-4E37-A295-80F68C928781}"/>
                </a:ext>
              </a:extLst>
            </p:cNvPr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888" y="4021742"/>
              <a:ext cx="252918" cy="228600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F91AD18B-3918-4493-952A-5BCA9FE96E3B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755" y="4881692"/>
              <a:ext cx="29183" cy="243191"/>
            </a:xfrm>
            <a:prstGeom prst="rect">
              <a:avLst/>
            </a:prstGeom>
          </p:spPr>
        </p:pic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E82E87E-8954-44E1-A773-5ABCF1469047}"/>
                </a:ext>
              </a:extLst>
            </p:cNvPr>
            <p:cNvCxnSpPr>
              <a:cxnSpLocks/>
            </p:cNvCxnSpPr>
            <p:nvPr/>
          </p:nvCxnSpPr>
          <p:spPr>
            <a:xfrm>
              <a:off x="1318046" y="4167356"/>
              <a:ext cx="4303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7D27F8DE-3642-4314-87CA-B494520B4AF5}"/>
                </a:ext>
              </a:extLst>
            </p:cNvPr>
            <p:cNvCxnSpPr>
              <a:cxnSpLocks/>
            </p:cNvCxnSpPr>
            <p:nvPr/>
          </p:nvCxnSpPr>
          <p:spPr>
            <a:xfrm>
              <a:off x="1318047" y="4428059"/>
              <a:ext cx="4303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032A832A-50E4-4355-B8AA-92463A4700BC}"/>
                </a:ext>
              </a:extLst>
            </p:cNvPr>
            <p:cNvCxnSpPr>
              <a:cxnSpLocks/>
            </p:cNvCxnSpPr>
            <p:nvPr/>
          </p:nvCxnSpPr>
          <p:spPr>
            <a:xfrm>
              <a:off x="1318046" y="4730252"/>
              <a:ext cx="4303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2DE6838F-1E45-454B-A0E4-232CD46B00AA}"/>
                </a:ext>
              </a:extLst>
            </p:cNvPr>
            <p:cNvCxnSpPr>
              <a:cxnSpLocks/>
            </p:cNvCxnSpPr>
            <p:nvPr/>
          </p:nvCxnSpPr>
          <p:spPr>
            <a:xfrm>
              <a:off x="1297680" y="5028944"/>
              <a:ext cx="4303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D95B8B4D-A744-4902-B819-D32F4B97CE35}"/>
                </a:ext>
              </a:extLst>
            </p:cNvPr>
            <p:cNvCxnSpPr>
              <a:cxnSpLocks/>
            </p:cNvCxnSpPr>
            <p:nvPr/>
          </p:nvCxnSpPr>
          <p:spPr>
            <a:xfrm>
              <a:off x="1297680" y="5359473"/>
              <a:ext cx="4303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A0165FD-0266-469B-8D65-5B457BE31AC0}"/>
              </a:ext>
            </a:extLst>
          </p:cNvPr>
          <p:cNvGrpSpPr/>
          <p:nvPr/>
        </p:nvGrpSpPr>
        <p:grpSpPr>
          <a:xfrm>
            <a:off x="7142044" y="1777726"/>
            <a:ext cx="3743687" cy="1651274"/>
            <a:chOff x="7142044" y="1777726"/>
            <a:chExt cx="3743687" cy="1651274"/>
          </a:xfrm>
        </p:grpSpPr>
        <p:sp>
          <p:nvSpPr>
            <p:cNvPr id="69" name="Rechteck: abgerundete Ecken 68">
              <a:extLst>
                <a:ext uri="{FF2B5EF4-FFF2-40B4-BE49-F238E27FC236}">
                  <a16:creationId xmlns:a16="http://schemas.microsoft.com/office/drawing/2014/main" id="{1F9BC4EF-E7E3-4736-A1E1-001B763F7A28}"/>
                </a:ext>
              </a:extLst>
            </p:cNvPr>
            <p:cNvSpPr/>
            <p:nvPr/>
          </p:nvSpPr>
          <p:spPr>
            <a:xfrm>
              <a:off x="7915096" y="1777726"/>
              <a:ext cx="1725072" cy="1651274"/>
            </a:xfrm>
            <a:prstGeom prst="roundRect">
              <a:avLst/>
            </a:prstGeom>
            <a:solidFill>
              <a:srgbClr val="3B447D"/>
            </a:solidFill>
            <a:ln cap="sq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4400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BEC0045F-789D-4F69-835D-C5CA02B14B8B}"/>
                </a:ext>
              </a:extLst>
            </p:cNvPr>
            <p:cNvSpPr/>
            <p:nvPr/>
          </p:nvSpPr>
          <p:spPr>
            <a:xfrm>
              <a:off x="7921580" y="2391727"/>
              <a:ext cx="1661094" cy="531196"/>
            </a:xfrm>
            <a:prstGeom prst="rect">
              <a:avLst/>
            </a:prstGeom>
            <a:solidFill>
              <a:srgbClr val="3B447D"/>
            </a:solidFill>
            <a:ln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2800"/>
                <a:t>Deep Sets</a:t>
              </a:r>
              <a:endParaRPr lang="de-CH" sz="2800" dirty="0"/>
            </a:p>
          </p:txBody>
        </p:sp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3A1B36F2-3359-437C-AF0C-5D1F384173A1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529" y="1864194"/>
              <a:ext cx="241569" cy="228600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4BE19BD6-8700-4C1A-ADAB-95454697DB10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2044" y="2117319"/>
              <a:ext cx="248054" cy="228600"/>
            </a:xfrm>
            <a:prstGeom prst="rect">
              <a:avLst/>
            </a:prstGeom>
          </p:spPr>
        </p:pic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69380969-D589-4080-B42A-044B94F5767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8625" y="2439044"/>
              <a:ext cx="249675" cy="231843"/>
            </a:xfrm>
            <a:prstGeom prst="rect">
              <a:avLst/>
            </a:prstGeom>
          </p:spPr>
        </p:pic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A22819DB-ED05-42D9-82E0-0D4ED212DD74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529" y="2718204"/>
              <a:ext cx="252918" cy="228600"/>
            </a:xfrm>
            <a:prstGeom prst="rect">
              <a:avLst/>
            </a:prstGeom>
          </p:spPr>
        </p:pic>
        <p:pic>
          <p:nvPicPr>
            <p:cNvPr id="78" name="Grafik 77">
              <a:extLst>
                <a:ext uri="{FF2B5EF4-FFF2-40B4-BE49-F238E27FC236}">
                  <a16:creationId xmlns:a16="http://schemas.microsoft.com/office/drawing/2014/main" id="{734B6A09-85E1-4ACA-97A2-4E42994D4F14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479" y="3041438"/>
              <a:ext cx="29183" cy="243191"/>
            </a:xfrm>
            <a:prstGeom prst="rect">
              <a:avLst/>
            </a:prstGeom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A263D28A-F7EF-48AA-9AD2-D40BF241365E}"/>
                </a:ext>
              </a:extLst>
            </p:cNvPr>
            <p:cNvCxnSpPr>
              <a:cxnSpLocks/>
            </p:cNvCxnSpPr>
            <p:nvPr/>
          </p:nvCxnSpPr>
          <p:spPr>
            <a:xfrm>
              <a:off x="7484769" y="1970916"/>
              <a:ext cx="4303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36244D24-DDD7-48E9-BED7-8B59E2CE4B92}"/>
                </a:ext>
              </a:extLst>
            </p:cNvPr>
            <p:cNvCxnSpPr>
              <a:cxnSpLocks/>
            </p:cNvCxnSpPr>
            <p:nvPr/>
          </p:nvCxnSpPr>
          <p:spPr>
            <a:xfrm>
              <a:off x="7484770" y="2231619"/>
              <a:ext cx="4303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5BFC72C4-139F-4DFE-B311-6970A098ED77}"/>
                </a:ext>
              </a:extLst>
            </p:cNvPr>
            <p:cNvCxnSpPr>
              <a:cxnSpLocks/>
            </p:cNvCxnSpPr>
            <p:nvPr/>
          </p:nvCxnSpPr>
          <p:spPr>
            <a:xfrm>
              <a:off x="7484769" y="2533812"/>
              <a:ext cx="4303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DC26EB99-513F-44EC-9BC9-A301C9524E3D}"/>
                </a:ext>
              </a:extLst>
            </p:cNvPr>
            <p:cNvCxnSpPr>
              <a:cxnSpLocks/>
            </p:cNvCxnSpPr>
            <p:nvPr/>
          </p:nvCxnSpPr>
          <p:spPr>
            <a:xfrm>
              <a:off x="7464403" y="2832504"/>
              <a:ext cx="4303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2D89695C-6B69-4BC9-A745-93B5CD95B971}"/>
                </a:ext>
              </a:extLst>
            </p:cNvPr>
            <p:cNvCxnSpPr>
              <a:cxnSpLocks/>
            </p:cNvCxnSpPr>
            <p:nvPr/>
          </p:nvCxnSpPr>
          <p:spPr>
            <a:xfrm>
              <a:off x="7464403" y="3163033"/>
              <a:ext cx="4303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53579BB9-BFAE-4FD2-BABE-9DF0E03A79EA}"/>
                </a:ext>
              </a:extLst>
            </p:cNvPr>
            <p:cNvCxnSpPr>
              <a:cxnSpLocks/>
            </p:cNvCxnSpPr>
            <p:nvPr/>
          </p:nvCxnSpPr>
          <p:spPr>
            <a:xfrm>
              <a:off x="9640168" y="2533812"/>
              <a:ext cx="4303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04210A20-0C4F-41C9-A05D-41021A93626C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0493" y="1948557"/>
              <a:ext cx="815238" cy="1214476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FF3997C-5430-4D37-A39C-D8DADC87CF69}"/>
              </a:ext>
            </a:extLst>
          </p:cNvPr>
          <p:cNvGrpSpPr/>
          <p:nvPr/>
        </p:nvGrpSpPr>
        <p:grpSpPr>
          <a:xfrm>
            <a:off x="7142044" y="3974166"/>
            <a:ext cx="2504609" cy="1651274"/>
            <a:chOff x="7142044" y="3974166"/>
            <a:chExt cx="2504609" cy="1651274"/>
          </a:xfrm>
        </p:grpSpPr>
        <p:sp>
          <p:nvSpPr>
            <p:cNvPr id="86" name="Rechteck: abgerundete Ecken 85">
              <a:extLst>
                <a:ext uri="{FF2B5EF4-FFF2-40B4-BE49-F238E27FC236}">
                  <a16:creationId xmlns:a16="http://schemas.microsoft.com/office/drawing/2014/main" id="{2F1D738F-E10A-425B-ADAF-E0207EAFDD7D}"/>
                </a:ext>
              </a:extLst>
            </p:cNvPr>
            <p:cNvSpPr/>
            <p:nvPr/>
          </p:nvSpPr>
          <p:spPr>
            <a:xfrm>
              <a:off x="7921581" y="3974166"/>
              <a:ext cx="1725072" cy="1651274"/>
            </a:xfrm>
            <a:prstGeom prst="roundRect">
              <a:avLst/>
            </a:prstGeom>
            <a:solidFill>
              <a:srgbClr val="3B447D"/>
            </a:solidFill>
            <a:ln cap="sq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4400"/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8097546B-131C-41C2-81F2-D29BC1115487}"/>
                </a:ext>
              </a:extLst>
            </p:cNvPr>
            <p:cNvSpPr/>
            <p:nvPr/>
          </p:nvSpPr>
          <p:spPr>
            <a:xfrm>
              <a:off x="7941947" y="4588167"/>
              <a:ext cx="1647211" cy="531196"/>
            </a:xfrm>
            <a:prstGeom prst="rect">
              <a:avLst/>
            </a:prstGeom>
            <a:solidFill>
              <a:srgbClr val="3B447D"/>
            </a:solidFill>
            <a:ln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2800"/>
                <a:t>Deep Sets</a:t>
              </a:r>
              <a:endParaRPr lang="de-CH" sz="2800" dirty="0"/>
            </a:p>
          </p:txBody>
        </p: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7CD813BF-0ABF-41B8-9D13-2950ABB57FC5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5307" y="4588054"/>
              <a:ext cx="241569" cy="228600"/>
            </a:xfrm>
            <a:prstGeom prst="rect">
              <a:avLst/>
            </a:prstGeom>
          </p:spPr>
        </p:pic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4B66E664-F3BC-4DA9-80B2-655BB68D7BE7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2044" y="5221335"/>
              <a:ext cx="248054" cy="228600"/>
            </a:xfrm>
            <a:prstGeom prst="rect">
              <a:avLst/>
            </a:prstGeom>
          </p:spPr>
        </p:pic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F792B827-719D-4F40-BC62-125688BBCBD8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309" y="4312137"/>
              <a:ext cx="249675" cy="231843"/>
            </a:xfrm>
            <a:prstGeom prst="rect">
              <a:avLst/>
            </a:prstGeom>
          </p:spPr>
        </p:pic>
        <p:pic>
          <p:nvPicPr>
            <p:cNvPr id="91" name="Grafik 90">
              <a:extLst>
                <a:ext uri="{FF2B5EF4-FFF2-40B4-BE49-F238E27FC236}">
                  <a16:creationId xmlns:a16="http://schemas.microsoft.com/office/drawing/2014/main" id="{BCCC0885-2049-4FC0-8F80-B0958FDB731F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096" y="4021742"/>
              <a:ext cx="252918" cy="228600"/>
            </a:xfrm>
            <a:prstGeom prst="rect">
              <a:avLst/>
            </a:prstGeom>
          </p:spPr>
        </p:pic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EE8E3A59-DA7D-4555-8970-3DF00B40A111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7963" y="4881692"/>
              <a:ext cx="29183" cy="243191"/>
            </a:xfrm>
            <a:prstGeom prst="rect">
              <a:avLst/>
            </a:prstGeom>
          </p:spPr>
        </p:pic>
        <p:cxnSp>
          <p:nvCxnSpPr>
            <p:cNvPr id="95" name="Gerade Verbindung mit Pfeil 94">
              <a:extLst>
                <a:ext uri="{FF2B5EF4-FFF2-40B4-BE49-F238E27FC236}">
                  <a16:creationId xmlns:a16="http://schemas.microsoft.com/office/drawing/2014/main" id="{D384D6FB-F1AA-46C0-939C-7AF167FCD192}"/>
                </a:ext>
              </a:extLst>
            </p:cNvPr>
            <p:cNvCxnSpPr>
              <a:cxnSpLocks/>
            </p:cNvCxnSpPr>
            <p:nvPr/>
          </p:nvCxnSpPr>
          <p:spPr>
            <a:xfrm>
              <a:off x="7491254" y="4167356"/>
              <a:ext cx="4303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38EC1218-D975-4112-A8C0-9D06FFA52639}"/>
                </a:ext>
              </a:extLst>
            </p:cNvPr>
            <p:cNvCxnSpPr>
              <a:cxnSpLocks/>
            </p:cNvCxnSpPr>
            <p:nvPr/>
          </p:nvCxnSpPr>
          <p:spPr>
            <a:xfrm>
              <a:off x="7491255" y="4428059"/>
              <a:ext cx="4303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AC108FD2-ED1D-4CA0-ADDD-0E8207311E0A}"/>
                </a:ext>
              </a:extLst>
            </p:cNvPr>
            <p:cNvCxnSpPr>
              <a:cxnSpLocks/>
            </p:cNvCxnSpPr>
            <p:nvPr/>
          </p:nvCxnSpPr>
          <p:spPr>
            <a:xfrm>
              <a:off x="7491254" y="4730252"/>
              <a:ext cx="4303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7DFA3263-5437-42EA-A78F-41772ECE0F33}"/>
                </a:ext>
              </a:extLst>
            </p:cNvPr>
            <p:cNvCxnSpPr>
              <a:cxnSpLocks/>
            </p:cNvCxnSpPr>
            <p:nvPr/>
          </p:nvCxnSpPr>
          <p:spPr>
            <a:xfrm>
              <a:off x="7470888" y="5028944"/>
              <a:ext cx="4303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98">
              <a:extLst>
                <a:ext uri="{FF2B5EF4-FFF2-40B4-BE49-F238E27FC236}">
                  <a16:creationId xmlns:a16="http://schemas.microsoft.com/office/drawing/2014/main" id="{A7037EE0-581A-41EE-A3CA-E6343710609C}"/>
                </a:ext>
              </a:extLst>
            </p:cNvPr>
            <p:cNvCxnSpPr>
              <a:cxnSpLocks/>
            </p:cNvCxnSpPr>
            <p:nvPr/>
          </p:nvCxnSpPr>
          <p:spPr>
            <a:xfrm>
              <a:off x="7470888" y="5359473"/>
              <a:ext cx="4303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373FCF3-5BBA-4ECF-AF80-1A1367F06E66}"/>
              </a:ext>
            </a:extLst>
          </p:cNvPr>
          <p:cNvCxnSpPr>
            <a:cxnSpLocks/>
          </p:cNvCxnSpPr>
          <p:nvPr/>
        </p:nvCxnSpPr>
        <p:spPr>
          <a:xfrm>
            <a:off x="6096000" y="1440873"/>
            <a:ext cx="0" cy="43595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5449892-5258-4358-AF4A-DCBDC1D05004}"/>
              </a:ext>
            </a:extLst>
          </p:cNvPr>
          <p:cNvGrpSpPr/>
          <p:nvPr/>
        </p:nvGrpSpPr>
        <p:grpSpPr>
          <a:xfrm>
            <a:off x="3473445" y="3401476"/>
            <a:ext cx="1329465" cy="1957995"/>
            <a:chOff x="3473445" y="3401476"/>
            <a:chExt cx="1329465" cy="1957995"/>
          </a:xfrm>
        </p:grpSpPr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82B65230-7629-4388-A03E-FE9DA1B15CF0}"/>
                </a:ext>
              </a:extLst>
            </p:cNvPr>
            <p:cNvCxnSpPr>
              <a:cxnSpLocks/>
            </p:cNvCxnSpPr>
            <p:nvPr/>
          </p:nvCxnSpPr>
          <p:spPr>
            <a:xfrm>
              <a:off x="3473445" y="4730252"/>
              <a:ext cx="4303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2552C72-9806-4588-B57F-71EAEA792F8D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3772" y="4201778"/>
              <a:ext cx="899138" cy="1157693"/>
            </a:xfrm>
            <a:prstGeom prst="rect">
              <a:avLst/>
            </a:prstGeom>
          </p:spPr>
        </p:pic>
        <p:sp>
          <p:nvSpPr>
            <p:cNvPr id="24" name="Ungleich 23">
              <a:extLst>
                <a:ext uri="{FF2B5EF4-FFF2-40B4-BE49-F238E27FC236}">
                  <a16:creationId xmlns:a16="http://schemas.microsoft.com/office/drawing/2014/main" id="{6C94DEA0-43CA-4019-AED9-47A3523EB69B}"/>
                </a:ext>
              </a:extLst>
            </p:cNvPr>
            <p:cNvSpPr/>
            <p:nvPr/>
          </p:nvSpPr>
          <p:spPr>
            <a:xfrm>
              <a:off x="3843553" y="3401476"/>
              <a:ext cx="941169" cy="545166"/>
            </a:xfrm>
            <a:prstGeom prst="mathNotEqua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B523F75-0BD3-4E47-A804-A57C2BB46B02}"/>
              </a:ext>
            </a:extLst>
          </p:cNvPr>
          <p:cNvGrpSpPr/>
          <p:nvPr/>
        </p:nvGrpSpPr>
        <p:grpSpPr>
          <a:xfrm>
            <a:off x="9646653" y="3373953"/>
            <a:ext cx="1288659" cy="2007879"/>
            <a:chOff x="9646653" y="3373953"/>
            <a:chExt cx="1288659" cy="2007879"/>
          </a:xfrm>
        </p:grpSpPr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9FF033B7-6AE8-4A4C-B9C8-40CCBD60BA6D}"/>
                </a:ext>
              </a:extLst>
            </p:cNvPr>
            <p:cNvCxnSpPr>
              <a:cxnSpLocks/>
            </p:cNvCxnSpPr>
            <p:nvPr/>
          </p:nvCxnSpPr>
          <p:spPr>
            <a:xfrm>
              <a:off x="9646653" y="4730252"/>
              <a:ext cx="4303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9642D7FF-995F-46EE-9391-46712D06B89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5567" y="4167356"/>
              <a:ext cx="815238" cy="1214476"/>
            </a:xfrm>
            <a:prstGeom prst="rect">
              <a:avLst/>
            </a:prstGeom>
          </p:spPr>
        </p:pic>
        <p:sp>
          <p:nvSpPr>
            <p:cNvPr id="25" name="Gleich 24">
              <a:extLst>
                <a:ext uri="{FF2B5EF4-FFF2-40B4-BE49-F238E27FC236}">
                  <a16:creationId xmlns:a16="http://schemas.microsoft.com/office/drawing/2014/main" id="{53CB2E6D-BA09-443B-8F14-CB61ED5EE8E5}"/>
                </a:ext>
              </a:extLst>
            </p:cNvPr>
            <p:cNvSpPr/>
            <p:nvPr/>
          </p:nvSpPr>
          <p:spPr>
            <a:xfrm>
              <a:off x="10020912" y="3373953"/>
              <a:ext cx="914400" cy="545166"/>
            </a:xfrm>
            <a:prstGeom prst="mathEqua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01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27">
            <a:extLst>
              <a:ext uri="{FF2B5EF4-FFF2-40B4-BE49-F238E27FC236}">
                <a16:creationId xmlns:a16="http://schemas.microsoft.com/office/drawing/2014/main" id="{62881FA7-8A9E-4D03-8257-417476113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04" y="1715754"/>
            <a:ext cx="1018910" cy="831180"/>
          </a:xfrm>
          <a:prstGeom prst="rect">
            <a:avLst/>
          </a:prstGeom>
        </p:spPr>
      </p:pic>
      <p:pic>
        <p:nvPicPr>
          <p:cNvPr id="5" name="Grafik 4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75970795-E9D9-44D5-A444-A04F3B556F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52" y="3936006"/>
            <a:ext cx="1210944" cy="45739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C8704BB-5C0F-498B-9D74-774C88FEC1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45" y="2737395"/>
            <a:ext cx="265419" cy="2698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2A33272-FE42-4A43-B50B-FB50A154F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4036" y="340059"/>
            <a:ext cx="2469196" cy="974052"/>
          </a:xfrm>
          <a:prstGeom prst="rect">
            <a:avLst/>
          </a:prstGeom>
        </p:spPr>
      </p:pic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685CDBDB-EC2E-4DE6-AA0F-616538C9CD4D}"/>
              </a:ext>
            </a:extLst>
          </p:cNvPr>
          <p:cNvSpPr/>
          <p:nvPr/>
        </p:nvSpPr>
        <p:spPr>
          <a:xfrm>
            <a:off x="2885722" y="4291206"/>
            <a:ext cx="1725072" cy="1223366"/>
          </a:xfrm>
          <a:prstGeom prst="roundRect">
            <a:avLst/>
          </a:prstGeom>
          <a:solidFill>
            <a:srgbClr val="3B447D"/>
          </a:solidFill>
          <a:ln cap="sq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440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6E37C9B4-35CB-46A5-A42B-6845345C459A}"/>
              </a:ext>
            </a:extLst>
          </p:cNvPr>
          <p:cNvSpPr/>
          <p:nvPr/>
        </p:nvSpPr>
        <p:spPr>
          <a:xfrm>
            <a:off x="2902866" y="4700486"/>
            <a:ext cx="1650433" cy="393543"/>
          </a:xfrm>
          <a:prstGeom prst="rect">
            <a:avLst/>
          </a:prstGeom>
          <a:solidFill>
            <a:srgbClr val="3B447D"/>
          </a:solidFill>
          <a:ln cap="sq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/>
              <a:t>Deep Sets</a:t>
            </a:r>
            <a:endParaRPr lang="de-CH" sz="2800" dirty="0"/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0D4E4CB6-E2E1-4DAD-9FCC-09190916F54F}"/>
              </a:ext>
            </a:extLst>
          </p:cNvPr>
          <p:cNvCxnSpPr>
            <a:cxnSpLocks/>
            <a:stCxn id="68" idx="3"/>
            <a:endCxn id="57" idx="1"/>
          </p:cNvCxnSpPr>
          <p:nvPr/>
        </p:nvCxnSpPr>
        <p:spPr>
          <a:xfrm flipV="1">
            <a:off x="2302436" y="4902889"/>
            <a:ext cx="583286" cy="56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7A9BB7AF-D57F-4269-903F-E6462EA36A41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4610794" y="4902889"/>
            <a:ext cx="1160455" cy="56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Scrollen: vertikal 67">
            <a:extLst>
              <a:ext uri="{FF2B5EF4-FFF2-40B4-BE49-F238E27FC236}">
                <a16:creationId xmlns:a16="http://schemas.microsoft.com/office/drawing/2014/main" id="{A38A8B4D-8C17-4C2B-A1BF-76FA1375D296}"/>
              </a:ext>
            </a:extLst>
          </p:cNvPr>
          <p:cNvSpPr/>
          <p:nvPr/>
        </p:nvSpPr>
        <p:spPr>
          <a:xfrm>
            <a:off x="1023955" y="4573170"/>
            <a:ext cx="1362319" cy="670702"/>
          </a:xfrm>
          <a:prstGeom prst="verticalScroll">
            <a:avLst/>
          </a:prstGeom>
          <a:solidFill>
            <a:srgbClr val="51693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/>
              <a:t>S1, S3</a:t>
            </a:r>
            <a:endParaRPr lang="de-CH" sz="2000" dirty="0"/>
          </a:p>
        </p:txBody>
      </p:sp>
      <p:sp>
        <p:nvSpPr>
          <p:cNvPr id="71" name="Titel 1">
            <a:extLst>
              <a:ext uri="{FF2B5EF4-FFF2-40B4-BE49-F238E27FC236}">
                <a16:creationId xmlns:a16="http://schemas.microsoft.com/office/drawing/2014/main" id="{7D822CC6-6371-4AAE-A5FB-D05F731B2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 err="1"/>
              <a:t>Predicting</a:t>
            </a:r>
            <a:endParaRPr lang="de-DE" dirty="0"/>
          </a:p>
        </p:txBody>
      </p: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DF24B49C-0F37-423E-BF3F-9DAAEED011B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652864" y="2872335"/>
            <a:ext cx="4118385" cy="0"/>
          </a:xfrm>
          <a:prstGeom prst="straightConnector1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6FF1719C-7782-4FDD-9ECA-E3D887DC2F1F}"/>
              </a:ext>
            </a:extLst>
          </p:cNvPr>
          <p:cNvCxnSpPr>
            <a:cxnSpLocks/>
          </p:cNvCxnSpPr>
          <p:nvPr/>
        </p:nvCxnSpPr>
        <p:spPr>
          <a:xfrm>
            <a:off x="5771249" y="2872335"/>
            <a:ext cx="0" cy="203055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fik 91">
            <a:extLst>
              <a:ext uri="{FF2B5EF4-FFF2-40B4-BE49-F238E27FC236}">
                <a16:creationId xmlns:a16="http://schemas.microsoft.com/office/drawing/2014/main" id="{60A33686-810E-4D9B-91CE-7B7230EA2A9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326" y="4953853"/>
            <a:ext cx="225565" cy="290012"/>
          </a:xfrm>
          <a:prstGeom prst="rect">
            <a:avLst/>
          </a:prstGeom>
        </p:spPr>
      </p:pic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8AA7920B-6CBE-4053-9EC1-D1EF637A8C41}"/>
              </a:ext>
            </a:extLst>
          </p:cNvPr>
          <p:cNvCxnSpPr>
            <a:cxnSpLocks/>
          </p:cNvCxnSpPr>
          <p:nvPr/>
        </p:nvCxnSpPr>
        <p:spPr>
          <a:xfrm>
            <a:off x="5771249" y="4902889"/>
            <a:ext cx="134851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Grafik 99">
            <a:extLst>
              <a:ext uri="{FF2B5EF4-FFF2-40B4-BE49-F238E27FC236}">
                <a16:creationId xmlns:a16="http://schemas.microsoft.com/office/drawing/2014/main" id="{64B109CC-DAA9-4A61-A048-8E211185EE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692" y="4953851"/>
            <a:ext cx="626474" cy="307295"/>
          </a:xfrm>
          <a:prstGeom prst="rect">
            <a:avLst/>
          </a:prstGeom>
        </p:spPr>
      </p:pic>
      <p:sp>
        <p:nvSpPr>
          <p:cNvPr id="102" name="Rechteck: abgerundete Ecken 101">
            <a:extLst>
              <a:ext uri="{FF2B5EF4-FFF2-40B4-BE49-F238E27FC236}">
                <a16:creationId xmlns:a16="http://schemas.microsoft.com/office/drawing/2014/main" id="{DFFF3969-41CE-43D6-BB0F-6CF12B606433}"/>
              </a:ext>
            </a:extLst>
          </p:cNvPr>
          <p:cNvSpPr/>
          <p:nvPr/>
        </p:nvSpPr>
        <p:spPr>
          <a:xfrm>
            <a:off x="7119758" y="4291206"/>
            <a:ext cx="1865745" cy="1223366"/>
          </a:xfrm>
          <a:prstGeom prst="roundRect">
            <a:avLst/>
          </a:prstGeom>
          <a:solidFill>
            <a:srgbClr val="3B447D"/>
          </a:solidFill>
          <a:ln cap="sq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4400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90C7A71B-986F-4BD6-8969-F2918BEF6D8E}"/>
              </a:ext>
            </a:extLst>
          </p:cNvPr>
          <p:cNvSpPr/>
          <p:nvPr/>
        </p:nvSpPr>
        <p:spPr>
          <a:xfrm>
            <a:off x="7127662" y="4700486"/>
            <a:ext cx="1797618" cy="393543"/>
          </a:xfrm>
          <a:prstGeom prst="rect">
            <a:avLst/>
          </a:prstGeom>
          <a:solidFill>
            <a:srgbClr val="3B447D"/>
          </a:solidFill>
          <a:ln cap="sq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800" dirty="0" err="1"/>
              <a:t>Logistic</a:t>
            </a:r>
            <a:endParaRPr lang="de-CH" sz="2800" dirty="0"/>
          </a:p>
          <a:p>
            <a:pPr algn="ctr"/>
            <a:r>
              <a:rPr lang="en-GB" sz="2800" dirty="0"/>
              <a:t>R</a:t>
            </a:r>
            <a:r>
              <a:rPr lang="de-CH" sz="2800" dirty="0" err="1"/>
              <a:t>egression</a:t>
            </a:r>
            <a:endParaRPr lang="de-CH" sz="2800" dirty="0"/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1C9BE957-7639-43F7-AE2C-FF0BE5AA186B}"/>
              </a:ext>
            </a:extLst>
          </p:cNvPr>
          <p:cNvCxnSpPr>
            <a:cxnSpLocks/>
            <a:stCxn id="102" idx="0"/>
          </p:cNvCxnSpPr>
          <p:nvPr/>
        </p:nvCxnSpPr>
        <p:spPr>
          <a:xfrm flipV="1">
            <a:off x="8052631" y="3184736"/>
            <a:ext cx="0" cy="11064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D5D40F0A-9F7B-42DD-84B1-BDF9C3A27AD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496" y="2775739"/>
            <a:ext cx="4055357" cy="377138"/>
          </a:xfrm>
          <a:prstGeom prst="rect">
            <a:avLst/>
          </a:prstGeom>
        </p:spPr>
      </p:pic>
      <p:pic>
        <p:nvPicPr>
          <p:cNvPr id="115" name="Grafik 114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CABEA712-0725-4A47-A595-5FC935C56B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738" y="2919702"/>
            <a:ext cx="453837" cy="171422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E885E4DE-2699-4FB4-8CC7-276BEB2F7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033" y="2775740"/>
            <a:ext cx="410924" cy="335213"/>
          </a:xfrm>
          <a:prstGeom prst="rect">
            <a:avLst/>
          </a:prstGeom>
        </p:spPr>
      </p:pic>
      <p:sp>
        <p:nvSpPr>
          <p:cNvPr id="117" name="Textfeld 116">
            <a:extLst>
              <a:ext uri="{FF2B5EF4-FFF2-40B4-BE49-F238E27FC236}">
                <a16:creationId xmlns:a16="http://schemas.microsoft.com/office/drawing/2014/main" id="{658097D0-BD07-4673-8353-07980271C338}"/>
              </a:ext>
            </a:extLst>
          </p:cNvPr>
          <p:cNvSpPr txBox="1"/>
          <p:nvPr/>
        </p:nvSpPr>
        <p:spPr>
          <a:xfrm>
            <a:off x="8079857" y="2769424"/>
            <a:ext cx="19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,</a:t>
            </a:r>
            <a:endParaRPr lang="de-CH" sz="2400"/>
          </a:p>
        </p:txBody>
      </p:sp>
      <p:sp>
        <p:nvSpPr>
          <p:cNvPr id="118" name="Runde Klammer links/rechts 117">
            <a:extLst>
              <a:ext uri="{FF2B5EF4-FFF2-40B4-BE49-F238E27FC236}">
                <a16:creationId xmlns:a16="http://schemas.microsoft.com/office/drawing/2014/main" id="{E741C9A8-39FB-4AAC-B631-008BD063248B}"/>
              </a:ext>
            </a:extLst>
          </p:cNvPr>
          <p:cNvSpPr/>
          <p:nvPr/>
        </p:nvSpPr>
        <p:spPr>
          <a:xfrm>
            <a:off x="7699903" y="2889043"/>
            <a:ext cx="983071" cy="222428"/>
          </a:xfrm>
          <a:prstGeom prst="bracketPair">
            <a:avLst>
              <a:gd name="adj" fmla="val 188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6137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C9A365EA-FDBD-4281-9AF0-A51CFBABAD68}"/>
              </a:ext>
            </a:extLst>
          </p:cNvPr>
          <p:cNvGrpSpPr/>
          <p:nvPr/>
        </p:nvGrpSpPr>
        <p:grpSpPr>
          <a:xfrm>
            <a:off x="0" y="1206946"/>
            <a:ext cx="11958899" cy="4253354"/>
            <a:chOff x="93311" y="1558639"/>
            <a:chExt cx="11958899" cy="4253354"/>
          </a:xfrm>
        </p:grpSpPr>
        <p:pic>
          <p:nvPicPr>
            <p:cNvPr id="7" name="Grafik 6" descr="Ein Bild, das Objekt enthält.&#10;&#10;Mit hoher Zuverlässigkeit generierte Beschreibung">
              <a:extLst>
                <a:ext uri="{FF2B5EF4-FFF2-40B4-BE49-F238E27FC236}">
                  <a16:creationId xmlns:a16="http://schemas.microsoft.com/office/drawing/2014/main" id="{06795ED0-9802-4FB4-9F5F-81A70AF5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41" y="3880722"/>
              <a:ext cx="1466265" cy="553834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5CA8220-5F4C-4980-A682-B14B86B80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52" y="1558639"/>
              <a:ext cx="1262390" cy="1029800"/>
            </a:xfrm>
            <a:prstGeom prst="rect">
              <a:avLst/>
            </a:prstGeom>
          </p:spPr>
        </p:pic>
        <p:sp>
          <p:nvSpPr>
            <p:cNvPr id="10" name="Scrollen: vertikal 9">
              <a:extLst>
                <a:ext uri="{FF2B5EF4-FFF2-40B4-BE49-F238E27FC236}">
                  <a16:creationId xmlns:a16="http://schemas.microsoft.com/office/drawing/2014/main" id="{5F5842CC-250D-4F65-A551-7A36DE120704}"/>
                </a:ext>
              </a:extLst>
            </p:cNvPr>
            <p:cNvSpPr/>
            <p:nvPr/>
          </p:nvSpPr>
          <p:spPr>
            <a:xfrm>
              <a:off x="422076" y="4566769"/>
              <a:ext cx="1772399" cy="775465"/>
            </a:xfrm>
            <a:prstGeom prst="verticalScroll">
              <a:avLst/>
            </a:prstGeom>
            <a:solidFill>
              <a:srgbClr val="51693B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/>
                <a:t>S1</a:t>
              </a:r>
              <a:r>
                <a:rPr lang="en-GB" sz="2000" dirty="0"/>
                <a:t>, </a:t>
              </a:r>
              <a:r>
                <a:rPr lang="en-GB" sz="2000" dirty="0" err="1"/>
                <a:t>S2</a:t>
              </a:r>
              <a:r>
                <a:rPr lang="en-GB" sz="2000" dirty="0"/>
                <a:t>, </a:t>
              </a:r>
              <a:r>
                <a:rPr lang="en-GB" sz="2000" dirty="0" err="1"/>
                <a:t>S3</a:t>
              </a:r>
              <a:r>
                <a:rPr lang="en-GB" sz="2000" dirty="0"/>
                <a:t>, </a:t>
              </a:r>
              <a:r>
                <a:rPr lang="en-GB" sz="2000" dirty="0" err="1"/>
                <a:t>S4</a:t>
              </a:r>
              <a:r>
                <a:rPr lang="en-GB" sz="2000" dirty="0"/>
                <a:t>, </a:t>
              </a:r>
              <a:r>
                <a:rPr lang="en-GB" sz="2000" dirty="0" err="1"/>
                <a:t>S5</a:t>
              </a:r>
              <a:endParaRPr lang="de-CH" sz="2000" dirty="0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9AF9D0CF-DD03-4A5A-97F7-13C5B67A76F8}"/>
                </a:ext>
              </a:extLst>
            </p:cNvPr>
            <p:cNvGrpSpPr/>
            <p:nvPr/>
          </p:nvGrpSpPr>
          <p:grpSpPr>
            <a:xfrm>
              <a:off x="7438390" y="3225091"/>
              <a:ext cx="1789391" cy="1559167"/>
              <a:chOff x="4845676" y="1346522"/>
              <a:chExt cx="2859110" cy="2585361"/>
            </a:xfrm>
          </p:grpSpPr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0F1F711A-8E27-4DFE-95F6-CE36D4889119}"/>
                  </a:ext>
                </a:extLst>
              </p:cNvPr>
              <p:cNvSpPr/>
              <p:nvPr/>
            </p:nvSpPr>
            <p:spPr>
              <a:xfrm>
                <a:off x="4845676" y="1346522"/>
                <a:ext cx="2859110" cy="2585361"/>
              </a:xfrm>
              <a:prstGeom prst="roundRect">
                <a:avLst/>
              </a:prstGeom>
              <a:solidFill>
                <a:srgbClr val="3B447D"/>
              </a:solidFill>
              <a:ln cap="sq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440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0AEE66E8-E132-4296-B14A-F282BAE8330C}"/>
                  </a:ext>
                </a:extLst>
              </p:cNvPr>
              <p:cNvSpPr/>
              <p:nvPr/>
            </p:nvSpPr>
            <p:spPr>
              <a:xfrm>
                <a:off x="5020667" y="2559208"/>
                <a:ext cx="2643706" cy="1171781"/>
              </a:xfrm>
              <a:prstGeom prst="rect">
                <a:avLst/>
              </a:prstGeom>
              <a:solidFill>
                <a:srgbClr val="3B447D"/>
              </a:solidFill>
              <a:ln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2800" dirty="0" err="1"/>
                  <a:t>Predicting</a:t>
                </a:r>
                <a:endParaRPr lang="de-CH" sz="2800" dirty="0"/>
              </a:p>
              <a:p>
                <a:pPr algn="ctr"/>
                <a:endParaRPr lang="de-DE" sz="4400" dirty="0"/>
              </a:p>
            </p:txBody>
          </p:sp>
        </p:grpSp>
        <p:sp>
          <p:nvSpPr>
            <p:cNvPr id="13" name="Scrollen: vertikal 12">
              <a:extLst>
                <a:ext uri="{FF2B5EF4-FFF2-40B4-BE49-F238E27FC236}">
                  <a16:creationId xmlns:a16="http://schemas.microsoft.com/office/drawing/2014/main" id="{952A7DC2-9629-4C75-9478-F1AF0CF5ECB7}"/>
                </a:ext>
              </a:extLst>
            </p:cNvPr>
            <p:cNvSpPr/>
            <p:nvPr/>
          </p:nvSpPr>
          <p:spPr>
            <a:xfrm>
              <a:off x="5606604" y="3612301"/>
              <a:ext cx="999231" cy="670702"/>
            </a:xfrm>
            <a:prstGeom prst="verticalScroll">
              <a:avLst/>
            </a:prstGeom>
            <a:solidFill>
              <a:srgbClr val="51693B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/>
                <a:t>S1</a:t>
              </a:r>
              <a:r>
                <a:rPr lang="en-GB" sz="2000" dirty="0"/>
                <a:t>, </a:t>
              </a:r>
              <a:r>
                <a:rPr lang="en-GB" sz="2000" dirty="0" err="1"/>
                <a:t>S4</a:t>
              </a:r>
              <a:endParaRPr lang="de-CH" sz="2000" dirty="0"/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67385CAC-F558-443D-9FD3-BEBC50DAB4EB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097542" y="4538546"/>
              <a:ext cx="1091707" cy="4159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9CB97006-F389-4A19-B156-F185390A282A}"/>
                </a:ext>
              </a:extLst>
            </p:cNvPr>
            <p:cNvCxnSpPr>
              <a:cxnSpLocks/>
            </p:cNvCxnSpPr>
            <p:nvPr/>
          </p:nvCxnSpPr>
          <p:spPr>
            <a:xfrm>
              <a:off x="1955142" y="2565374"/>
              <a:ext cx="1262390" cy="7161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A208C3FF-F38E-415B-BBD3-CED5AD3681EF}"/>
                </a:ext>
              </a:extLst>
            </p:cNvPr>
            <p:cNvCxnSpPr>
              <a:cxnSpLocks/>
              <a:stCxn id="26" idx="3"/>
              <a:endCxn id="13" idx="1"/>
            </p:cNvCxnSpPr>
            <p:nvPr/>
          </p:nvCxnSpPr>
          <p:spPr>
            <a:xfrm flipV="1">
              <a:off x="4975409" y="3947652"/>
              <a:ext cx="715033" cy="7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C196F0E-A436-42A7-B25D-72D270ED028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9227781" y="4004675"/>
              <a:ext cx="77453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dditionszeichen 18">
              <a:extLst>
                <a:ext uri="{FF2B5EF4-FFF2-40B4-BE49-F238E27FC236}">
                  <a16:creationId xmlns:a16="http://schemas.microsoft.com/office/drawing/2014/main" id="{C98C04DB-9430-42C7-A5EE-FDA9D5576DF4}"/>
                </a:ext>
              </a:extLst>
            </p:cNvPr>
            <p:cNvSpPr/>
            <p:nvPr/>
          </p:nvSpPr>
          <p:spPr>
            <a:xfrm>
              <a:off x="10027606" y="3532280"/>
              <a:ext cx="893292" cy="944787"/>
            </a:xfrm>
            <a:prstGeom prst="mathPlus">
              <a:avLst>
                <a:gd name="adj1" fmla="val 11505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p:sp>
          <p:nvSpPr>
            <p:cNvPr id="21" name="Minuszeichen 20">
              <a:extLst>
                <a:ext uri="{FF2B5EF4-FFF2-40B4-BE49-F238E27FC236}">
                  <a16:creationId xmlns:a16="http://schemas.microsoft.com/office/drawing/2014/main" id="{800D956A-6E39-4AF1-8FE2-AD2A67D37AFC}"/>
                </a:ext>
              </a:extLst>
            </p:cNvPr>
            <p:cNvSpPr/>
            <p:nvPr/>
          </p:nvSpPr>
          <p:spPr>
            <a:xfrm>
              <a:off x="11105683" y="3755221"/>
              <a:ext cx="946527" cy="402418"/>
            </a:xfrm>
            <a:prstGeom prst="mathMin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2EFB9719-9562-424C-ACAF-8B2494329013}"/>
                </a:ext>
              </a:extLst>
            </p:cNvPr>
            <p:cNvSpPr txBox="1"/>
            <p:nvPr/>
          </p:nvSpPr>
          <p:spPr>
            <a:xfrm>
              <a:off x="10708929" y="3362876"/>
              <a:ext cx="47452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7000" dirty="0"/>
                <a:t>/</a:t>
              </a:r>
              <a:endParaRPr lang="de-DE" sz="8200" dirty="0"/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D576528F-D115-4384-985E-C09CDE33719B}"/>
                </a:ext>
              </a:extLst>
            </p:cNvPr>
            <p:cNvGrpSpPr/>
            <p:nvPr/>
          </p:nvGrpSpPr>
          <p:grpSpPr>
            <a:xfrm>
              <a:off x="3186018" y="3168854"/>
              <a:ext cx="1789391" cy="1559167"/>
              <a:chOff x="4845676" y="1346522"/>
              <a:chExt cx="2859110" cy="2585361"/>
            </a:xfrm>
          </p:grpSpPr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A44A295F-0625-44F7-8A8D-7DFB0AB544AC}"/>
                  </a:ext>
                </a:extLst>
              </p:cNvPr>
              <p:cNvSpPr/>
              <p:nvPr/>
            </p:nvSpPr>
            <p:spPr>
              <a:xfrm>
                <a:off x="4845676" y="1346522"/>
                <a:ext cx="2859110" cy="2585361"/>
              </a:xfrm>
              <a:prstGeom prst="roundRect">
                <a:avLst/>
              </a:prstGeom>
              <a:solidFill>
                <a:srgbClr val="3B447D"/>
              </a:solidFill>
              <a:ln cap="sq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4400"/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E99D7AB8-2C82-4905-87E3-A6A1A0361D6C}"/>
                  </a:ext>
                </a:extLst>
              </p:cNvPr>
              <p:cNvSpPr/>
              <p:nvPr/>
            </p:nvSpPr>
            <p:spPr>
              <a:xfrm>
                <a:off x="5020668" y="2559208"/>
                <a:ext cx="2436992" cy="1243014"/>
              </a:xfrm>
              <a:prstGeom prst="rect">
                <a:avLst/>
              </a:prstGeom>
              <a:solidFill>
                <a:srgbClr val="3B447D"/>
              </a:solidFill>
              <a:ln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2800"/>
                  <a:t>Sampling</a:t>
                </a:r>
              </a:p>
              <a:p>
                <a:pPr algn="ctr"/>
                <a:r>
                  <a:rPr lang="en-GB" sz="2800"/>
                  <a:t>(DPP)</a:t>
                </a:r>
                <a:endParaRPr lang="de-CH" sz="2800" dirty="0"/>
              </a:p>
              <a:p>
                <a:pPr algn="ctr"/>
                <a:endParaRPr lang="de-DE" sz="4400" dirty="0"/>
              </a:p>
            </p:txBody>
          </p:sp>
        </p:grp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0242E5CF-A137-485F-AF28-96CE87DB0827}"/>
                </a:ext>
              </a:extLst>
            </p:cNvPr>
            <p:cNvCxnSpPr>
              <a:cxnSpLocks/>
            </p:cNvCxnSpPr>
            <p:nvPr/>
          </p:nvCxnSpPr>
          <p:spPr>
            <a:xfrm>
              <a:off x="6558409" y="3908188"/>
              <a:ext cx="8799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44AABFF4-AFD4-4ED2-94E1-C298DBFAA28A}"/>
                </a:ext>
              </a:extLst>
            </p:cNvPr>
            <p:cNvCxnSpPr>
              <a:cxnSpLocks/>
            </p:cNvCxnSpPr>
            <p:nvPr/>
          </p:nvCxnSpPr>
          <p:spPr>
            <a:xfrm>
              <a:off x="1955142" y="2224502"/>
              <a:ext cx="6187372" cy="9942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EB851C6-3073-4070-BF94-7D95750580E4}"/>
                </a:ext>
              </a:extLst>
            </p:cNvPr>
            <p:cNvSpPr txBox="1"/>
            <p:nvPr/>
          </p:nvSpPr>
          <p:spPr>
            <a:xfrm>
              <a:off x="97486" y="2651012"/>
              <a:ext cx="22490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400" dirty="0" err="1">
                  <a:solidFill>
                    <a:srgbClr val="FF0000"/>
                  </a:solidFill>
                </a:rPr>
                <a:t>Context</a:t>
              </a:r>
              <a:r>
                <a:rPr lang="de-CH" sz="2400" dirty="0">
                  <a:solidFill>
                    <a:srgbClr val="FF0000"/>
                  </a:solidFill>
                </a:rPr>
                <a:t> </a:t>
              </a:r>
              <a:r>
                <a:rPr lang="de-CH" sz="2400" dirty="0" err="1">
                  <a:solidFill>
                    <a:srgbClr val="FF0000"/>
                  </a:solidFill>
                </a:rPr>
                <a:t>Product</a:t>
              </a:r>
              <a:endParaRPr lang="de-DE" sz="2400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D669A53D-17AC-4A1C-B432-15374255A02B}"/>
                </a:ext>
              </a:extLst>
            </p:cNvPr>
            <p:cNvSpPr txBox="1"/>
            <p:nvPr/>
          </p:nvSpPr>
          <p:spPr>
            <a:xfrm>
              <a:off x="93311" y="5350328"/>
              <a:ext cx="22490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400" dirty="0">
                  <a:solidFill>
                    <a:srgbClr val="FF0000"/>
                  </a:solidFill>
                </a:rPr>
                <a:t>Target </a:t>
              </a:r>
              <a:r>
                <a:rPr lang="de-CH" sz="2400" dirty="0" err="1">
                  <a:solidFill>
                    <a:srgbClr val="FF0000"/>
                  </a:solidFill>
                </a:rPr>
                <a:t>Product</a:t>
              </a:r>
              <a:endParaRPr lang="de-DE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Rechteck 28">
            <a:extLst>
              <a:ext uri="{FF2B5EF4-FFF2-40B4-BE49-F238E27FC236}">
                <a16:creationId xmlns:a16="http://schemas.microsoft.com/office/drawing/2014/main" id="{01D2C6C3-C262-4576-9649-756657064A3D}"/>
              </a:ext>
            </a:extLst>
          </p:cNvPr>
          <p:cNvSpPr/>
          <p:nvPr/>
        </p:nvSpPr>
        <p:spPr>
          <a:xfrm>
            <a:off x="9390785" y="1395536"/>
            <a:ext cx="2685193" cy="451488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927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1">
            <a:extLst>
              <a:ext uri="{FF2B5EF4-FFF2-40B4-BE49-F238E27FC236}">
                <a16:creationId xmlns:a16="http://schemas.microsoft.com/office/drawing/2014/main" id="{7D822CC6-6371-4AAE-A5FB-D05F731B2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Cost Function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51B9F3-0119-4F84-ACA6-DC88F37C160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25" y="4721140"/>
            <a:ext cx="9006743" cy="124984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5706CC9-21D4-4098-8229-E34047817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25" y="1439130"/>
            <a:ext cx="6876391" cy="27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63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1">
            <a:extLst>
              <a:ext uri="{FF2B5EF4-FFF2-40B4-BE49-F238E27FC236}">
                <a16:creationId xmlns:a16="http://schemas.microsoft.com/office/drawing/2014/main" id="{7D822CC6-6371-4AAE-A5FB-D05F731B2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Cost Function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666F70-42D9-4BA4-9B74-3E5CD1F92F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25" y="4721140"/>
            <a:ext cx="9006743" cy="124984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5FBB801-10D4-422F-A0E6-DFD580C96900}"/>
              </a:ext>
            </a:extLst>
          </p:cNvPr>
          <p:cNvSpPr/>
          <p:nvPr/>
        </p:nvSpPr>
        <p:spPr>
          <a:xfrm>
            <a:off x="882712" y="4919687"/>
            <a:ext cx="1386198" cy="1049663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6561210-AF40-483A-8434-1CD333FA3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24" y="1439130"/>
            <a:ext cx="6876391" cy="27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3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1">
            <a:extLst>
              <a:ext uri="{FF2B5EF4-FFF2-40B4-BE49-F238E27FC236}">
                <a16:creationId xmlns:a16="http://schemas.microsoft.com/office/drawing/2014/main" id="{7D822CC6-6371-4AAE-A5FB-D05F731B2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Cost Function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96EA1C0-EC3B-4508-86BB-6486A5869F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25" y="4721140"/>
            <a:ext cx="9006743" cy="124984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5FBB801-10D4-422F-A0E6-DFD580C96900}"/>
              </a:ext>
            </a:extLst>
          </p:cNvPr>
          <p:cNvSpPr/>
          <p:nvPr/>
        </p:nvSpPr>
        <p:spPr>
          <a:xfrm>
            <a:off x="2430158" y="4919688"/>
            <a:ext cx="3337596" cy="1049663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261162-1725-4992-8A71-76573FF30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25" y="1439130"/>
            <a:ext cx="6876391" cy="27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86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1">
            <a:extLst>
              <a:ext uri="{FF2B5EF4-FFF2-40B4-BE49-F238E27FC236}">
                <a16:creationId xmlns:a16="http://schemas.microsoft.com/office/drawing/2014/main" id="{7D822CC6-6371-4AAE-A5FB-D05F731B2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Cost Function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74EA902-8557-4DD4-A578-C802B022AC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25" y="4721140"/>
            <a:ext cx="9006743" cy="124984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5FBB801-10D4-422F-A0E6-DFD580C96900}"/>
              </a:ext>
            </a:extLst>
          </p:cNvPr>
          <p:cNvSpPr/>
          <p:nvPr/>
        </p:nvSpPr>
        <p:spPr>
          <a:xfrm>
            <a:off x="6095999" y="4919688"/>
            <a:ext cx="3760177" cy="1049663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4F6323-B2CA-43D2-80A1-63A297C22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25" y="1439130"/>
            <a:ext cx="6876391" cy="27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84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1">
            <a:extLst>
              <a:ext uri="{FF2B5EF4-FFF2-40B4-BE49-F238E27FC236}">
                <a16:creationId xmlns:a16="http://schemas.microsoft.com/office/drawing/2014/main" id="{7D822CC6-6371-4AAE-A5FB-D05F731B2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Cost Function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5278282-E242-4650-966F-65AEF4CCAE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3669950"/>
            <a:ext cx="8386408" cy="1163765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EB371E29-1EC3-4CA0-9730-62536CADA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712" y="1512754"/>
            <a:ext cx="5270856" cy="1939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9E34A0E-B4D4-43D5-A27B-3F2925657F4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5404546"/>
            <a:ext cx="7834917" cy="102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18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C9A365EA-FDBD-4281-9AF0-A51CFBABAD68}"/>
              </a:ext>
            </a:extLst>
          </p:cNvPr>
          <p:cNvGrpSpPr/>
          <p:nvPr/>
        </p:nvGrpSpPr>
        <p:grpSpPr>
          <a:xfrm>
            <a:off x="771166" y="801479"/>
            <a:ext cx="11245874" cy="4342604"/>
            <a:chOff x="59330" y="1488999"/>
            <a:chExt cx="11992880" cy="4385454"/>
          </a:xfrm>
        </p:grpSpPr>
        <p:pic>
          <p:nvPicPr>
            <p:cNvPr id="7" name="Grafik 6" descr="Ein Bild, das Objekt enthält.&#10;&#10;Mit hoher Zuverlässigkeit generierte Beschreibung">
              <a:extLst>
                <a:ext uri="{FF2B5EF4-FFF2-40B4-BE49-F238E27FC236}">
                  <a16:creationId xmlns:a16="http://schemas.microsoft.com/office/drawing/2014/main" id="{06795ED0-9802-4FB4-9F5F-81A70AF5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1" y="3880721"/>
              <a:ext cx="1466265" cy="553834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5CA8220-5F4C-4980-A682-B14B86B80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37" y="1488999"/>
              <a:ext cx="1262390" cy="1029800"/>
            </a:xfrm>
            <a:prstGeom prst="rect">
              <a:avLst/>
            </a:prstGeom>
          </p:spPr>
        </p:pic>
        <p:sp>
          <p:nvSpPr>
            <p:cNvPr id="10" name="Scrollen: vertikal 9">
              <a:extLst>
                <a:ext uri="{FF2B5EF4-FFF2-40B4-BE49-F238E27FC236}">
                  <a16:creationId xmlns:a16="http://schemas.microsoft.com/office/drawing/2014/main" id="{5F5842CC-250D-4F65-A551-7A36DE120704}"/>
                </a:ext>
              </a:extLst>
            </p:cNvPr>
            <p:cNvSpPr/>
            <p:nvPr/>
          </p:nvSpPr>
          <p:spPr>
            <a:xfrm>
              <a:off x="107322" y="4546506"/>
              <a:ext cx="1772399" cy="775465"/>
            </a:xfrm>
            <a:prstGeom prst="verticalScroll">
              <a:avLst/>
            </a:prstGeom>
            <a:solidFill>
              <a:srgbClr val="51693B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/>
                <a:t>S1</a:t>
              </a:r>
              <a:r>
                <a:rPr lang="en-GB" sz="2000" dirty="0"/>
                <a:t>, </a:t>
              </a:r>
              <a:r>
                <a:rPr lang="en-GB" sz="2000" dirty="0" err="1"/>
                <a:t>S2</a:t>
              </a:r>
              <a:r>
                <a:rPr lang="en-GB" sz="2000" dirty="0"/>
                <a:t>, </a:t>
              </a:r>
              <a:r>
                <a:rPr lang="en-GB" sz="2000" dirty="0" err="1"/>
                <a:t>S3</a:t>
              </a:r>
              <a:r>
                <a:rPr lang="en-GB" sz="2000"/>
                <a:t>, S4</a:t>
              </a:r>
              <a:endParaRPr lang="de-CH" sz="2000" dirty="0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9AF9D0CF-DD03-4A5A-97F7-13C5B67A76F8}"/>
                </a:ext>
              </a:extLst>
            </p:cNvPr>
            <p:cNvGrpSpPr/>
            <p:nvPr/>
          </p:nvGrpSpPr>
          <p:grpSpPr>
            <a:xfrm>
              <a:off x="7438390" y="3225091"/>
              <a:ext cx="1789391" cy="1559167"/>
              <a:chOff x="4845676" y="1346522"/>
              <a:chExt cx="2859110" cy="2585361"/>
            </a:xfrm>
          </p:grpSpPr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0F1F711A-8E27-4DFE-95F6-CE36D4889119}"/>
                  </a:ext>
                </a:extLst>
              </p:cNvPr>
              <p:cNvSpPr/>
              <p:nvPr/>
            </p:nvSpPr>
            <p:spPr>
              <a:xfrm>
                <a:off x="4845676" y="1346522"/>
                <a:ext cx="2859110" cy="2585361"/>
              </a:xfrm>
              <a:prstGeom prst="roundRect">
                <a:avLst/>
              </a:prstGeom>
              <a:solidFill>
                <a:srgbClr val="3B447D"/>
              </a:solidFill>
              <a:ln cap="sq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4400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0AEE66E8-E132-4296-B14A-F282BAE8330C}"/>
                  </a:ext>
                </a:extLst>
              </p:cNvPr>
              <p:cNvSpPr/>
              <p:nvPr/>
            </p:nvSpPr>
            <p:spPr>
              <a:xfrm>
                <a:off x="5020667" y="2559208"/>
                <a:ext cx="2643706" cy="1171781"/>
              </a:xfrm>
              <a:prstGeom prst="rect">
                <a:avLst/>
              </a:prstGeom>
              <a:solidFill>
                <a:srgbClr val="3B447D"/>
              </a:solidFill>
              <a:ln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2400" dirty="0" err="1"/>
                  <a:t>Predicting</a:t>
                </a:r>
                <a:endParaRPr lang="de-CH" sz="2400" dirty="0"/>
              </a:p>
              <a:p>
                <a:pPr algn="ctr"/>
                <a:endParaRPr lang="de-DE" sz="4400" dirty="0"/>
              </a:p>
            </p:txBody>
          </p:sp>
        </p:grpSp>
        <p:sp>
          <p:nvSpPr>
            <p:cNvPr id="13" name="Scrollen: vertikal 12">
              <a:extLst>
                <a:ext uri="{FF2B5EF4-FFF2-40B4-BE49-F238E27FC236}">
                  <a16:creationId xmlns:a16="http://schemas.microsoft.com/office/drawing/2014/main" id="{952A7DC2-9629-4C75-9478-F1AF0CF5ECB7}"/>
                </a:ext>
              </a:extLst>
            </p:cNvPr>
            <p:cNvSpPr/>
            <p:nvPr/>
          </p:nvSpPr>
          <p:spPr>
            <a:xfrm>
              <a:off x="5606604" y="3612301"/>
              <a:ext cx="1072547" cy="670702"/>
            </a:xfrm>
            <a:prstGeom prst="verticalScroll">
              <a:avLst/>
            </a:prstGeom>
            <a:solidFill>
              <a:srgbClr val="51693B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/>
                <a:t>S1</a:t>
              </a:r>
              <a:r>
                <a:rPr lang="en-GB" sz="2000" dirty="0"/>
                <a:t>,</a:t>
              </a:r>
              <a:r>
                <a:rPr lang="en-GB" sz="2000"/>
                <a:t> </a:t>
              </a:r>
              <a:r>
                <a:rPr lang="en-GB" sz="2000" dirty="0" err="1"/>
                <a:t>S4</a:t>
              </a:r>
              <a:endParaRPr lang="de-CH" sz="2000" dirty="0"/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67385CAC-F558-443D-9FD3-BEBC50DAB4EB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1777360" y="4348473"/>
              <a:ext cx="1440173" cy="5857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9CB97006-F389-4A19-B156-F185390A282A}"/>
                </a:ext>
              </a:extLst>
            </p:cNvPr>
            <p:cNvCxnSpPr>
              <a:cxnSpLocks/>
            </p:cNvCxnSpPr>
            <p:nvPr/>
          </p:nvCxnSpPr>
          <p:spPr>
            <a:xfrm>
              <a:off x="1422427" y="2334035"/>
              <a:ext cx="1795106" cy="9475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A208C3FF-F38E-415B-BBD3-CED5AD3681EF}"/>
                </a:ext>
              </a:extLst>
            </p:cNvPr>
            <p:cNvCxnSpPr>
              <a:cxnSpLocks/>
              <a:stCxn id="26" idx="3"/>
              <a:endCxn id="13" idx="1"/>
            </p:cNvCxnSpPr>
            <p:nvPr/>
          </p:nvCxnSpPr>
          <p:spPr>
            <a:xfrm flipV="1">
              <a:off x="4975409" y="3947652"/>
              <a:ext cx="719728" cy="7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C196F0E-A436-42A7-B25D-72D270ED028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9227781" y="4004675"/>
              <a:ext cx="77453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dditionszeichen 18">
              <a:extLst>
                <a:ext uri="{FF2B5EF4-FFF2-40B4-BE49-F238E27FC236}">
                  <a16:creationId xmlns:a16="http://schemas.microsoft.com/office/drawing/2014/main" id="{C98C04DB-9430-42C7-A5EE-FDA9D5576DF4}"/>
                </a:ext>
              </a:extLst>
            </p:cNvPr>
            <p:cNvSpPr/>
            <p:nvPr/>
          </p:nvSpPr>
          <p:spPr>
            <a:xfrm>
              <a:off x="10027606" y="3532280"/>
              <a:ext cx="893292" cy="944787"/>
            </a:xfrm>
            <a:prstGeom prst="mathPlus">
              <a:avLst>
                <a:gd name="adj1" fmla="val 11505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p:sp>
          <p:nvSpPr>
            <p:cNvPr id="21" name="Minuszeichen 20">
              <a:extLst>
                <a:ext uri="{FF2B5EF4-FFF2-40B4-BE49-F238E27FC236}">
                  <a16:creationId xmlns:a16="http://schemas.microsoft.com/office/drawing/2014/main" id="{800D956A-6E39-4AF1-8FE2-AD2A67D37AFC}"/>
                </a:ext>
              </a:extLst>
            </p:cNvPr>
            <p:cNvSpPr/>
            <p:nvPr/>
          </p:nvSpPr>
          <p:spPr>
            <a:xfrm>
              <a:off x="11105683" y="3755221"/>
              <a:ext cx="946527" cy="402418"/>
            </a:xfrm>
            <a:prstGeom prst="mathMin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2EFB9719-9562-424C-ACAF-8B2494329013}"/>
                </a:ext>
              </a:extLst>
            </p:cNvPr>
            <p:cNvSpPr txBox="1"/>
            <p:nvPr/>
          </p:nvSpPr>
          <p:spPr>
            <a:xfrm>
              <a:off x="10708929" y="3362876"/>
              <a:ext cx="47452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7000" dirty="0"/>
                <a:t>/</a:t>
              </a:r>
              <a:endParaRPr lang="de-DE" sz="8200" dirty="0"/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D576528F-D115-4384-985E-C09CDE33719B}"/>
                </a:ext>
              </a:extLst>
            </p:cNvPr>
            <p:cNvGrpSpPr/>
            <p:nvPr/>
          </p:nvGrpSpPr>
          <p:grpSpPr>
            <a:xfrm>
              <a:off x="3186018" y="3168854"/>
              <a:ext cx="1789391" cy="1559167"/>
              <a:chOff x="4845676" y="1346522"/>
              <a:chExt cx="2859110" cy="2585361"/>
            </a:xfrm>
          </p:grpSpPr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A44A295F-0625-44F7-8A8D-7DFB0AB544AC}"/>
                  </a:ext>
                </a:extLst>
              </p:cNvPr>
              <p:cNvSpPr/>
              <p:nvPr/>
            </p:nvSpPr>
            <p:spPr>
              <a:xfrm>
                <a:off x="4845676" y="1346522"/>
                <a:ext cx="2859110" cy="2585361"/>
              </a:xfrm>
              <a:prstGeom prst="roundRect">
                <a:avLst/>
              </a:prstGeom>
              <a:solidFill>
                <a:srgbClr val="3B447D"/>
              </a:solidFill>
              <a:ln cap="sq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4400"/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E99D7AB8-2C82-4905-87E3-A6A1A0361D6C}"/>
                  </a:ext>
                </a:extLst>
              </p:cNvPr>
              <p:cNvSpPr/>
              <p:nvPr/>
            </p:nvSpPr>
            <p:spPr>
              <a:xfrm>
                <a:off x="5020668" y="2559208"/>
                <a:ext cx="2436992" cy="1243014"/>
              </a:xfrm>
              <a:prstGeom prst="rect">
                <a:avLst/>
              </a:prstGeom>
              <a:solidFill>
                <a:srgbClr val="3B447D"/>
              </a:solidFill>
              <a:ln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2400"/>
                  <a:t>Sampling</a:t>
                </a:r>
                <a:endParaRPr lang="de-CH" sz="2400" dirty="0"/>
              </a:p>
              <a:p>
                <a:pPr algn="ctr"/>
                <a:endParaRPr lang="de-DE" sz="4400" dirty="0"/>
              </a:p>
            </p:txBody>
          </p:sp>
        </p:grp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0242E5CF-A137-485F-AF28-96CE87DB0827}"/>
                </a:ext>
              </a:extLst>
            </p:cNvPr>
            <p:cNvCxnSpPr>
              <a:cxnSpLocks/>
            </p:cNvCxnSpPr>
            <p:nvPr/>
          </p:nvCxnSpPr>
          <p:spPr>
            <a:xfrm>
              <a:off x="6558409" y="3908188"/>
              <a:ext cx="8799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44AABFF4-AFD4-4ED2-94E1-C298DBFAA28A}"/>
                </a:ext>
              </a:extLst>
            </p:cNvPr>
            <p:cNvCxnSpPr>
              <a:cxnSpLocks/>
            </p:cNvCxnSpPr>
            <p:nvPr/>
          </p:nvCxnSpPr>
          <p:spPr>
            <a:xfrm>
              <a:off x="1422426" y="2212881"/>
              <a:ext cx="6720088" cy="10058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EB851C6-3073-4070-BF94-7D95750580E4}"/>
                </a:ext>
              </a:extLst>
            </p:cNvPr>
            <p:cNvSpPr txBox="1"/>
            <p:nvPr/>
          </p:nvSpPr>
          <p:spPr>
            <a:xfrm>
              <a:off x="59330" y="2733632"/>
              <a:ext cx="1809020" cy="372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>
                  <a:solidFill>
                    <a:srgbClr val="FF0000"/>
                  </a:solidFill>
                </a:rPr>
                <a:t>Context</a:t>
              </a:r>
              <a:r>
                <a:rPr lang="de-CH" dirty="0">
                  <a:solidFill>
                    <a:srgbClr val="FF0000"/>
                  </a:solidFill>
                </a:rPr>
                <a:t> </a:t>
              </a:r>
              <a:r>
                <a:rPr lang="de-CH" dirty="0" err="1">
                  <a:solidFill>
                    <a:srgbClr val="FF0000"/>
                  </a:solidFill>
                </a:rPr>
                <a:t>Product</a:t>
              </a:r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D669A53D-17AC-4A1C-B432-15374255A02B}"/>
                </a:ext>
              </a:extLst>
            </p:cNvPr>
            <p:cNvSpPr txBox="1"/>
            <p:nvPr/>
          </p:nvSpPr>
          <p:spPr>
            <a:xfrm>
              <a:off x="93311" y="5501477"/>
              <a:ext cx="2249046" cy="372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Target </a:t>
              </a:r>
              <a:r>
                <a:rPr lang="de-CH" dirty="0" err="1">
                  <a:solidFill>
                    <a:srgbClr val="FF0000"/>
                  </a:solidFill>
                </a:rPr>
                <a:t>Product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44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06795ED0-9802-4FB4-9F5F-81A70AF5B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56" y="3429000"/>
            <a:ext cx="2228083" cy="84158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CA8220-5F4C-4980-A682-B14B86B80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56" y="409522"/>
            <a:ext cx="1918282" cy="1564847"/>
          </a:xfrm>
          <a:prstGeom prst="rect">
            <a:avLst/>
          </a:prstGeom>
        </p:spPr>
      </p:pic>
      <p:sp>
        <p:nvSpPr>
          <p:cNvPr id="10" name="Scrollen: vertikal 9">
            <a:extLst>
              <a:ext uri="{FF2B5EF4-FFF2-40B4-BE49-F238E27FC236}">
                <a16:creationId xmlns:a16="http://schemas.microsoft.com/office/drawing/2014/main" id="{5F5842CC-250D-4F65-A551-7A36DE120704}"/>
              </a:ext>
            </a:extLst>
          </p:cNvPr>
          <p:cNvSpPr/>
          <p:nvPr/>
        </p:nvSpPr>
        <p:spPr>
          <a:xfrm>
            <a:off x="917330" y="4340127"/>
            <a:ext cx="2228083" cy="689258"/>
          </a:xfrm>
          <a:prstGeom prst="verticalScroll">
            <a:avLst/>
          </a:prstGeom>
          <a:solidFill>
            <a:srgbClr val="51693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/>
              <a:t>S1, S2, S3, S4</a:t>
            </a:r>
            <a:endParaRPr lang="de-CH" sz="2000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AF9D0CF-DD03-4A5A-97F7-13C5B67A76F8}"/>
              </a:ext>
            </a:extLst>
          </p:cNvPr>
          <p:cNvGrpSpPr/>
          <p:nvPr/>
        </p:nvGrpSpPr>
        <p:grpSpPr>
          <a:xfrm>
            <a:off x="4804427" y="1338108"/>
            <a:ext cx="2859110" cy="3346648"/>
            <a:chOff x="4845676" y="1346522"/>
            <a:chExt cx="2859110" cy="2585361"/>
          </a:xfrm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0F1F711A-8E27-4DFE-95F6-CE36D4889119}"/>
                </a:ext>
              </a:extLst>
            </p:cNvPr>
            <p:cNvSpPr/>
            <p:nvPr/>
          </p:nvSpPr>
          <p:spPr>
            <a:xfrm>
              <a:off x="4845676" y="1346522"/>
              <a:ext cx="2859110" cy="2585361"/>
            </a:xfrm>
            <a:prstGeom prst="roundRect">
              <a:avLst/>
            </a:prstGeom>
            <a:solidFill>
              <a:srgbClr val="3B447D"/>
            </a:solidFill>
            <a:ln cap="sq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440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AEE66E8-E132-4296-B14A-F282BAE8330C}"/>
                </a:ext>
              </a:extLst>
            </p:cNvPr>
            <p:cNvSpPr/>
            <p:nvPr/>
          </p:nvSpPr>
          <p:spPr>
            <a:xfrm>
              <a:off x="5041919" y="2130199"/>
              <a:ext cx="2517820" cy="1325563"/>
            </a:xfrm>
            <a:prstGeom prst="rect">
              <a:avLst/>
            </a:prstGeom>
            <a:solidFill>
              <a:srgbClr val="3B447D"/>
            </a:solidFill>
            <a:ln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4400" dirty="0" err="1"/>
                <a:t>Algorithm</a:t>
              </a:r>
              <a:endParaRPr lang="de-CH" sz="4400" dirty="0"/>
            </a:p>
            <a:p>
              <a:pPr algn="ctr"/>
              <a:endParaRPr lang="de-DE" sz="4400" dirty="0"/>
            </a:p>
          </p:txBody>
        </p:sp>
      </p:grpSp>
      <p:sp>
        <p:nvSpPr>
          <p:cNvPr id="13" name="Scrollen: vertikal 12">
            <a:extLst>
              <a:ext uri="{FF2B5EF4-FFF2-40B4-BE49-F238E27FC236}">
                <a16:creationId xmlns:a16="http://schemas.microsoft.com/office/drawing/2014/main" id="{952A7DC2-9629-4C75-9478-F1AF0CF5ECB7}"/>
              </a:ext>
            </a:extLst>
          </p:cNvPr>
          <p:cNvSpPr/>
          <p:nvPr/>
        </p:nvSpPr>
        <p:spPr>
          <a:xfrm>
            <a:off x="9775909" y="3957782"/>
            <a:ext cx="999231" cy="670702"/>
          </a:xfrm>
          <a:prstGeom prst="verticalScroll">
            <a:avLst/>
          </a:prstGeom>
          <a:solidFill>
            <a:srgbClr val="51693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/>
              <a:t>S1</a:t>
            </a:r>
            <a:r>
              <a:rPr lang="en-GB" sz="2000" dirty="0"/>
              <a:t>, </a:t>
            </a:r>
            <a:r>
              <a:rPr lang="en-GB" sz="2000" dirty="0" err="1"/>
              <a:t>S4</a:t>
            </a:r>
            <a:endParaRPr lang="de-CH" sz="2000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7385CAC-F558-443D-9FD3-BEBC50DAB4EB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059256" y="4253919"/>
            <a:ext cx="1541310" cy="43083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CB97006-F389-4A19-B156-F185390A282A}"/>
              </a:ext>
            </a:extLst>
          </p:cNvPr>
          <p:cNvCxnSpPr>
            <a:cxnSpLocks/>
          </p:cNvCxnSpPr>
          <p:nvPr/>
        </p:nvCxnSpPr>
        <p:spPr>
          <a:xfrm>
            <a:off x="3145413" y="1675417"/>
            <a:ext cx="1600162" cy="50412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208C3FF-F38E-415B-BBD3-CED5AD3681EF}"/>
              </a:ext>
            </a:extLst>
          </p:cNvPr>
          <p:cNvCxnSpPr>
            <a:cxnSpLocks/>
          </p:cNvCxnSpPr>
          <p:nvPr/>
        </p:nvCxnSpPr>
        <p:spPr>
          <a:xfrm>
            <a:off x="7604685" y="3849793"/>
            <a:ext cx="1775172" cy="42079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C196F0E-A436-42A7-B25D-72D270ED0287}"/>
              </a:ext>
            </a:extLst>
          </p:cNvPr>
          <p:cNvCxnSpPr>
            <a:cxnSpLocks/>
          </p:cNvCxnSpPr>
          <p:nvPr/>
        </p:nvCxnSpPr>
        <p:spPr>
          <a:xfrm flipV="1">
            <a:off x="7663537" y="1675417"/>
            <a:ext cx="1482988" cy="67713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dditionszeichen 18">
            <a:extLst>
              <a:ext uri="{FF2B5EF4-FFF2-40B4-BE49-F238E27FC236}">
                <a16:creationId xmlns:a16="http://schemas.microsoft.com/office/drawing/2014/main" id="{C98C04DB-9430-42C7-A5EE-FDA9D5576DF4}"/>
              </a:ext>
            </a:extLst>
          </p:cNvPr>
          <p:cNvSpPr/>
          <p:nvPr/>
        </p:nvSpPr>
        <p:spPr>
          <a:xfrm>
            <a:off x="9146525" y="947301"/>
            <a:ext cx="1172223" cy="1170845"/>
          </a:xfrm>
          <a:prstGeom prst="mathPlus">
            <a:avLst>
              <a:gd name="adj1" fmla="val 1150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00000"/>
              </a:solidFill>
            </a:endParaRPr>
          </a:p>
        </p:txBody>
      </p:sp>
      <p:sp>
        <p:nvSpPr>
          <p:cNvPr id="21" name="Minuszeichen 20">
            <a:extLst>
              <a:ext uri="{FF2B5EF4-FFF2-40B4-BE49-F238E27FC236}">
                <a16:creationId xmlns:a16="http://schemas.microsoft.com/office/drawing/2014/main" id="{800D956A-6E39-4AF1-8FE2-AD2A67D37AFC}"/>
              </a:ext>
            </a:extLst>
          </p:cNvPr>
          <p:cNvSpPr/>
          <p:nvPr/>
        </p:nvSpPr>
        <p:spPr>
          <a:xfrm>
            <a:off x="10652263" y="1344329"/>
            <a:ext cx="1289472" cy="505533"/>
          </a:xfrm>
          <a:prstGeom prst="mathMinu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00000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EFB9719-9562-424C-ACAF-8B2494329013}"/>
              </a:ext>
            </a:extLst>
          </p:cNvPr>
          <p:cNvSpPr txBox="1"/>
          <p:nvPr/>
        </p:nvSpPr>
        <p:spPr>
          <a:xfrm>
            <a:off x="10152447" y="832531"/>
            <a:ext cx="62269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200" dirty="0"/>
              <a:t>/</a:t>
            </a:r>
            <a:endParaRPr lang="de-DE" sz="82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59330E6-E74D-4F4D-B1C4-0BCAB9E9FE5F}"/>
              </a:ext>
            </a:extLst>
          </p:cNvPr>
          <p:cNvSpPr txBox="1"/>
          <p:nvPr/>
        </p:nvSpPr>
        <p:spPr>
          <a:xfrm>
            <a:off x="917330" y="2000809"/>
            <a:ext cx="3283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 err="1">
                <a:solidFill>
                  <a:srgbClr val="FF0000"/>
                </a:solidFill>
              </a:rPr>
              <a:t>Context</a:t>
            </a:r>
            <a:r>
              <a:rPr lang="de-CH" sz="3200" dirty="0">
                <a:solidFill>
                  <a:srgbClr val="FF0000"/>
                </a:solidFill>
              </a:rPr>
              <a:t> </a:t>
            </a:r>
            <a:r>
              <a:rPr lang="de-CH" sz="3200" dirty="0" err="1">
                <a:solidFill>
                  <a:srgbClr val="FF0000"/>
                </a:solidFill>
              </a:rPr>
              <a:t>Product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C52C2AF-E89D-4161-A0F5-16ACC30E86A1}"/>
              </a:ext>
            </a:extLst>
          </p:cNvPr>
          <p:cNvSpPr txBox="1"/>
          <p:nvPr/>
        </p:nvSpPr>
        <p:spPr>
          <a:xfrm>
            <a:off x="917330" y="5114002"/>
            <a:ext cx="3283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>
                <a:solidFill>
                  <a:srgbClr val="FF0000"/>
                </a:solidFill>
              </a:rPr>
              <a:t>Target </a:t>
            </a:r>
            <a:r>
              <a:rPr lang="de-CH" sz="3200" dirty="0" err="1">
                <a:solidFill>
                  <a:srgbClr val="FF0000"/>
                </a:solidFill>
              </a:rPr>
              <a:t>Product</a:t>
            </a:r>
            <a:endParaRPr lang="de-DE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88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FCAAB6-F33A-4F1C-B3B3-F82D3ACC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Baselines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E81C228-51BF-46CB-93E8-A88CFDD8A826}"/>
              </a:ext>
            </a:extLst>
          </p:cNvPr>
          <p:cNvSpPr txBox="1"/>
          <p:nvPr/>
        </p:nvSpPr>
        <p:spPr>
          <a:xfrm>
            <a:off x="838200" y="1520864"/>
            <a:ext cx="5425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/>
              <a:t>1) Independent Model</a:t>
            </a:r>
            <a:endParaRPr lang="de-CH" sz="32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2C79A5-84C1-46CE-B78C-007DA56FFA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44" y="2493463"/>
            <a:ext cx="9208049" cy="205801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FB81790-B7F9-4175-A012-0D2369AACE04}"/>
              </a:ext>
            </a:extLst>
          </p:cNvPr>
          <p:cNvSpPr txBox="1"/>
          <p:nvPr/>
        </p:nvSpPr>
        <p:spPr>
          <a:xfrm flipH="1">
            <a:off x="6444171" y="5044748"/>
            <a:ext cx="3828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/>
              <a:t>2) diverse sentences</a:t>
            </a:r>
            <a:endParaRPr lang="de-CH" sz="320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FBEA643-A922-405B-9881-5FFF25BC5279}"/>
              </a:ext>
            </a:extLst>
          </p:cNvPr>
          <p:cNvSpPr txBox="1"/>
          <p:nvPr/>
        </p:nvSpPr>
        <p:spPr>
          <a:xfrm>
            <a:off x="929640" y="5041421"/>
            <a:ext cx="4038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/>
              <a:t>1) context dependent</a:t>
            </a:r>
            <a:endParaRPr lang="de-CH" sz="3200"/>
          </a:p>
        </p:txBody>
      </p:sp>
      <p:pic>
        <p:nvPicPr>
          <p:cNvPr id="15" name="Grafik 14" descr="Häkchen">
            <a:extLst>
              <a:ext uri="{FF2B5EF4-FFF2-40B4-BE49-F238E27FC236}">
                <a16:creationId xmlns:a16="http://schemas.microsoft.com/office/drawing/2014/main" id="{E31D1C18-2D54-4108-BA28-2802CF160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8018" y="5105208"/>
            <a:ext cx="457200" cy="457200"/>
          </a:xfrm>
          <a:prstGeom prst="rect">
            <a:avLst/>
          </a:prstGeom>
        </p:spPr>
      </p:pic>
      <p:pic>
        <p:nvPicPr>
          <p:cNvPr id="16" name="Grafik 15" descr="Schließen">
            <a:extLst>
              <a:ext uri="{FF2B5EF4-FFF2-40B4-BE49-F238E27FC236}">
                <a16:creationId xmlns:a16="http://schemas.microsoft.com/office/drawing/2014/main" id="{98483283-EBEC-40B9-BE81-F2EE6F7DEB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0043" y="5105208"/>
            <a:ext cx="457200" cy="4572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D18F388-4591-4C0B-86A5-8FE65C346A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05" y="5626196"/>
            <a:ext cx="600600" cy="489942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2B355BB-C190-412A-BB67-83F14DEF7D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4036" y="339573"/>
            <a:ext cx="2469196" cy="93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7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FCAAB6-F33A-4F1C-B3B3-F82D3ACC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Baselines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E81C228-51BF-46CB-93E8-A88CFDD8A826}"/>
              </a:ext>
            </a:extLst>
          </p:cNvPr>
          <p:cNvSpPr txBox="1"/>
          <p:nvPr/>
        </p:nvSpPr>
        <p:spPr>
          <a:xfrm>
            <a:off x="838199" y="1545129"/>
            <a:ext cx="693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2) Uniformly </a:t>
            </a:r>
            <a:r>
              <a:rPr lang="en-GB" sz="3200"/>
              <a:t>Sampled Sentences</a:t>
            </a:r>
            <a:endParaRPr lang="de-CH" sz="3200" dirty="0"/>
          </a:p>
        </p:txBody>
      </p:sp>
      <p:pic>
        <p:nvPicPr>
          <p:cNvPr id="16" name="Grafik 15" descr="Schließen">
            <a:extLst>
              <a:ext uri="{FF2B5EF4-FFF2-40B4-BE49-F238E27FC236}">
                <a16:creationId xmlns:a16="http://schemas.microsoft.com/office/drawing/2014/main" id="{98483283-EBEC-40B9-BE81-F2EE6F7DEB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73596" y="2879502"/>
            <a:ext cx="388959" cy="38895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32DFF1F-C774-480C-9C83-A1790EB439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4036" y="339573"/>
            <a:ext cx="2469196" cy="9362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09AFF25-778D-4F97-9C73-9549EB391199}"/>
              </a:ext>
            </a:extLst>
          </p:cNvPr>
          <p:cNvCxnSpPr>
            <a:cxnSpLocks/>
          </p:cNvCxnSpPr>
          <p:nvPr/>
        </p:nvCxnSpPr>
        <p:spPr>
          <a:xfrm>
            <a:off x="5862727" y="2664249"/>
            <a:ext cx="167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FC00143-8BE0-4C80-BFD1-B8390E0E395E}"/>
              </a:ext>
            </a:extLst>
          </p:cNvPr>
          <p:cNvCxnSpPr>
            <a:cxnSpLocks/>
          </p:cNvCxnSpPr>
          <p:nvPr/>
        </p:nvCxnSpPr>
        <p:spPr>
          <a:xfrm>
            <a:off x="5862727" y="3073982"/>
            <a:ext cx="167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988992C-C22B-4D9F-B12F-A246874BB6A5}"/>
              </a:ext>
            </a:extLst>
          </p:cNvPr>
          <p:cNvCxnSpPr>
            <a:cxnSpLocks/>
          </p:cNvCxnSpPr>
          <p:nvPr/>
        </p:nvCxnSpPr>
        <p:spPr>
          <a:xfrm>
            <a:off x="5862727" y="3413028"/>
            <a:ext cx="167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751B240-8657-448C-BB05-A58C83B7AB58}"/>
              </a:ext>
            </a:extLst>
          </p:cNvPr>
          <p:cNvCxnSpPr>
            <a:cxnSpLocks/>
          </p:cNvCxnSpPr>
          <p:nvPr/>
        </p:nvCxnSpPr>
        <p:spPr>
          <a:xfrm>
            <a:off x="5862727" y="3748348"/>
            <a:ext cx="167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B7D09C88-1850-4F38-AF95-8A789A6D13D5}"/>
              </a:ext>
            </a:extLst>
          </p:cNvPr>
          <p:cNvSpPr txBox="1"/>
          <p:nvPr/>
        </p:nvSpPr>
        <p:spPr>
          <a:xfrm>
            <a:off x="6478264" y="23487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B0DDB20-5903-4E06-BE22-635DCD2BFDC7}"/>
              </a:ext>
            </a:extLst>
          </p:cNvPr>
          <p:cNvSpPr txBox="1"/>
          <p:nvPr/>
        </p:nvSpPr>
        <p:spPr>
          <a:xfrm>
            <a:off x="6478264" y="27191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138FC5D-97AC-4DBF-AB83-28F61320803D}"/>
              </a:ext>
            </a:extLst>
          </p:cNvPr>
          <p:cNvSpPr txBox="1"/>
          <p:nvPr/>
        </p:nvSpPr>
        <p:spPr>
          <a:xfrm>
            <a:off x="6486155" y="306052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A35DD0F-54A9-43FC-952E-A4FE0BA8278F}"/>
              </a:ext>
            </a:extLst>
          </p:cNvPr>
          <p:cNvSpPr txBox="1"/>
          <p:nvPr/>
        </p:nvSpPr>
        <p:spPr>
          <a:xfrm>
            <a:off x="6479783" y="344668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</a:p>
        </p:txBody>
      </p:sp>
      <p:pic>
        <p:nvPicPr>
          <p:cNvPr id="28" name="Grafik 27" descr="Häkchen">
            <a:extLst>
              <a:ext uri="{FF2B5EF4-FFF2-40B4-BE49-F238E27FC236}">
                <a16:creationId xmlns:a16="http://schemas.microsoft.com/office/drawing/2014/main" id="{8C53805E-8916-4018-9C8A-FE336429DE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73596" y="2443816"/>
            <a:ext cx="388959" cy="388959"/>
          </a:xfrm>
          <a:prstGeom prst="rect">
            <a:avLst/>
          </a:prstGeom>
        </p:spPr>
      </p:pic>
      <p:pic>
        <p:nvPicPr>
          <p:cNvPr id="29" name="Grafik 28" descr="Häkchen">
            <a:extLst>
              <a:ext uri="{FF2B5EF4-FFF2-40B4-BE49-F238E27FC236}">
                <a16:creationId xmlns:a16="http://schemas.microsoft.com/office/drawing/2014/main" id="{D75166EE-F7DB-4119-87C4-5DC1F81EB6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1372" y="3513770"/>
            <a:ext cx="388959" cy="388959"/>
          </a:xfrm>
          <a:prstGeom prst="rect">
            <a:avLst/>
          </a:prstGeom>
        </p:spPr>
      </p:pic>
      <p:pic>
        <p:nvPicPr>
          <p:cNvPr id="30" name="Grafik 29" descr="Schließen">
            <a:extLst>
              <a:ext uri="{FF2B5EF4-FFF2-40B4-BE49-F238E27FC236}">
                <a16:creationId xmlns:a16="http://schemas.microsoft.com/office/drawing/2014/main" id="{9878788F-3100-4B0B-9291-628B1BDFC5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1372" y="3216509"/>
            <a:ext cx="388959" cy="388959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215B61A0-8E53-4C4A-881F-C34E91D50237}"/>
              </a:ext>
            </a:extLst>
          </p:cNvPr>
          <p:cNvGrpSpPr/>
          <p:nvPr/>
        </p:nvGrpSpPr>
        <p:grpSpPr>
          <a:xfrm>
            <a:off x="838199" y="2418996"/>
            <a:ext cx="5024528" cy="1569660"/>
            <a:chOff x="662516" y="2271967"/>
            <a:chExt cx="5024528" cy="1569660"/>
          </a:xfrm>
        </p:grpSpPr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3594564-7E85-4BC3-9437-8B62AFEE4EAA}"/>
                </a:ext>
              </a:extLst>
            </p:cNvPr>
            <p:cNvSpPr txBox="1"/>
            <p:nvPr/>
          </p:nvSpPr>
          <p:spPr>
            <a:xfrm>
              <a:off x="662516" y="2271967"/>
              <a:ext cx="5024528" cy="15696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A trendy green computer mouse.</a:t>
              </a:r>
            </a:p>
            <a:p>
              <a:r>
                <a:rPr lang="en-GB" sz="2400" dirty="0"/>
                <a:t>A fashionable olive-green mouse.</a:t>
              </a:r>
            </a:p>
            <a:p>
              <a:r>
                <a:rPr lang="en-GB" sz="2400" dirty="0"/>
                <a:t>This mouse has a lot of buttons. </a:t>
              </a:r>
            </a:p>
            <a:p>
              <a:r>
                <a:rPr lang="en-GB" sz="2400" dirty="0"/>
                <a:t>Cats like to play with this mouse.</a:t>
              </a:r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C9D40B72-84F7-4FED-8910-B0BDDEFDB9E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638" y="2342458"/>
              <a:ext cx="369354" cy="349525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45916CCA-E8AC-474A-954E-4EA2CDFE4F3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3075" y="2711183"/>
              <a:ext cx="379270" cy="349525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D4C8F9EF-90B9-4BF2-98AA-935B167E8FF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7005" y="3056797"/>
              <a:ext cx="381748" cy="354483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4407B4C1-4EA4-462A-95B0-EBB6B4F3C53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5638" y="3426557"/>
              <a:ext cx="386707" cy="349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088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E81C228-51BF-46CB-93E8-A88CFDD8A826}"/>
              </a:ext>
            </a:extLst>
          </p:cNvPr>
          <p:cNvSpPr txBox="1"/>
          <p:nvPr/>
        </p:nvSpPr>
        <p:spPr>
          <a:xfrm>
            <a:off x="838200" y="1512202"/>
            <a:ext cx="533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/>
              <a:t>3) Logistic Regression</a:t>
            </a:r>
            <a:endParaRPr lang="de-CH" sz="320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032DFF1F-C774-480C-9C83-A1790EB43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036" y="339573"/>
            <a:ext cx="2469196" cy="936200"/>
          </a:xfrm>
          <a:prstGeom prst="rect">
            <a:avLst/>
          </a:prstGeom>
        </p:spPr>
      </p:pic>
      <p:pic>
        <p:nvPicPr>
          <p:cNvPr id="21" name="Inhaltsplatzhalter 27 1">
            <a:extLst>
              <a:ext uri="{FF2B5EF4-FFF2-40B4-BE49-F238E27FC236}">
                <a16:creationId xmlns:a16="http://schemas.microsoft.com/office/drawing/2014/main" id="{B9FAF8D0-C7B3-4EDE-A291-8F22E2025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0" y="2979314"/>
            <a:ext cx="696298" cy="568008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32000DDF-390C-43B0-9C34-BAA41AA0E657}"/>
              </a:ext>
            </a:extLst>
          </p:cNvPr>
          <p:cNvGrpSpPr/>
          <p:nvPr/>
        </p:nvGrpSpPr>
        <p:grpSpPr>
          <a:xfrm>
            <a:off x="2349850" y="3032518"/>
            <a:ext cx="780700" cy="633295"/>
            <a:chOff x="3295538" y="3347352"/>
            <a:chExt cx="1789391" cy="1559167"/>
          </a:xfrm>
        </p:grpSpPr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312AD18B-F18A-434A-905E-5CC6C815FEB7}"/>
                </a:ext>
              </a:extLst>
            </p:cNvPr>
            <p:cNvSpPr/>
            <p:nvPr/>
          </p:nvSpPr>
          <p:spPr>
            <a:xfrm>
              <a:off x="3295538" y="3347352"/>
              <a:ext cx="1789391" cy="1559167"/>
            </a:xfrm>
            <a:prstGeom prst="roundRect">
              <a:avLst>
                <a:gd name="adj" fmla="val 2479"/>
              </a:avLst>
            </a:prstGeom>
            <a:solidFill>
              <a:srgbClr val="3B447D"/>
            </a:solidFill>
            <a:ln cap="sq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4400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85C88FB1-81B8-44CD-944B-3FDFDD31CE9F}"/>
                </a:ext>
              </a:extLst>
            </p:cNvPr>
            <p:cNvSpPr/>
            <p:nvPr/>
          </p:nvSpPr>
          <p:spPr>
            <a:xfrm>
              <a:off x="3534919" y="3752119"/>
              <a:ext cx="1310628" cy="749631"/>
            </a:xfrm>
            <a:prstGeom prst="rect">
              <a:avLst/>
            </a:prstGeom>
            <a:solidFill>
              <a:srgbClr val="3B447D"/>
            </a:solidFill>
            <a:ln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/>
                <a:t>FLIC</a:t>
              </a:r>
            </a:p>
          </p:txBody>
        </p:sp>
      </p:grp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57E562C-AA64-46D0-AE76-311010D791F6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1733078" y="3349166"/>
            <a:ext cx="616772" cy="1161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87E0B928-0497-4424-A6C7-4865F9F9CBBC}"/>
              </a:ext>
            </a:extLst>
          </p:cNvPr>
          <p:cNvCxnSpPr>
            <a:cxnSpLocks/>
            <a:stCxn id="32" idx="3"/>
            <a:endCxn id="11" idx="1"/>
          </p:cNvCxnSpPr>
          <p:nvPr/>
        </p:nvCxnSpPr>
        <p:spPr>
          <a:xfrm flipV="1">
            <a:off x="3130550" y="3334941"/>
            <a:ext cx="754807" cy="1422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F1BDF95D-095C-4952-B577-83E4DA8AB7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57" y="2990658"/>
            <a:ext cx="563058" cy="688566"/>
          </a:xfrm>
          <a:prstGeom prst="rect">
            <a:avLst/>
          </a:prstGeom>
        </p:spPr>
      </p:pic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C497F636-D296-49A9-8E99-1D0675F8AED6}"/>
              </a:ext>
            </a:extLst>
          </p:cNvPr>
          <p:cNvCxnSpPr>
            <a:cxnSpLocks/>
            <a:stCxn id="96" idx="3"/>
            <a:endCxn id="13" idx="1"/>
          </p:cNvCxnSpPr>
          <p:nvPr/>
        </p:nvCxnSpPr>
        <p:spPr>
          <a:xfrm flipV="1">
            <a:off x="3130549" y="5186129"/>
            <a:ext cx="743746" cy="2319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C8749773-C686-42A0-ACD6-3201688A69DD}"/>
              </a:ext>
            </a:extLst>
          </p:cNvPr>
          <p:cNvCxnSpPr>
            <a:cxnSpLocks/>
            <a:stCxn id="13" idx="3"/>
            <a:endCxn id="49" idx="1"/>
          </p:cNvCxnSpPr>
          <p:nvPr/>
        </p:nvCxnSpPr>
        <p:spPr>
          <a:xfrm flipV="1">
            <a:off x="4437352" y="3961337"/>
            <a:ext cx="858161" cy="122479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34744593-4625-47F7-B562-4964DD380D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295" y="4841846"/>
            <a:ext cx="563057" cy="688565"/>
          </a:xfrm>
          <a:prstGeom prst="rect">
            <a:avLst/>
          </a:prstGeom>
        </p:spPr>
      </p:pic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F3DC45E0-8E93-4F11-96C2-3364717DB2A5}"/>
              </a:ext>
            </a:extLst>
          </p:cNvPr>
          <p:cNvCxnSpPr>
            <a:cxnSpLocks/>
            <a:stCxn id="11" idx="3"/>
            <a:endCxn id="49" idx="1"/>
          </p:cNvCxnSpPr>
          <p:nvPr/>
        </p:nvCxnSpPr>
        <p:spPr>
          <a:xfrm>
            <a:off x="4448415" y="3334941"/>
            <a:ext cx="847098" cy="62639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8B8108AE-CE02-42B3-888A-48C94D818E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513" y="3552933"/>
            <a:ext cx="452499" cy="816808"/>
          </a:xfrm>
          <a:prstGeom prst="rect">
            <a:avLst/>
          </a:prstGeom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6F9B8E97-C76C-4114-BACF-CDF6D0FB4773}"/>
              </a:ext>
            </a:extLst>
          </p:cNvPr>
          <p:cNvGrpSpPr/>
          <p:nvPr/>
        </p:nvGrpSpPr>
        <p:grpSpPr>
          <a:xfrm>
            <a:off x="7054814" y="3619765"/>
            <a:ext cx="1284315" cy="644339"/>
            <a:chOff x="3295538" y="3407857"/>
            <a:chExt cx="1789392" cy="1559167"/>
          </a:xfrm>
        </p:grpSpPr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CAC7A36F-4D80-49F0-A693-25A41087436A}"/>
                </a:ext>
              </a:extLst>
            </p:cNvPr>
            <p:cNvSpPr/>
            <p:nvPr/>
          </p:nvSpPr>
          <p:spPr>
            <a:xfrm>
              <a:off x="3295538" y="3407857"/>
              <a:ext cx="1789391" cy="1559167"/>
            </a:xfrm>
            <a:prstGeom prst="roundRect">
              <a:avLst>
                <a:gd name="adj" fmla="val 2479"/>
              </a:avLst>
            </a:prstGeom>
            <a:solidFill>
              <a:srgbClr val="3B447D"/>
            </a:solidFill>
            <a:ln cap="sq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4400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5E837D2A-5AE2-4177-BBD1-82E91CA7F337}"/>
                </a:ext>
              </a:extLst>
            </p:cNvPr>
            <p:cNvSpPr/>
            <p:nvPr/>
          </p:nvSpPr>
          <p:spPr>
            <a:xfrm>
              <a:off x="3295539" y="3812625"/>
              <a:ext cx="1789391" cy="749630"/>
            </a:xfrm>
            <a:prstGeom prst="rect">
              <a:avLst/>
            </a:prstGeom>
            <a:solidFill>
              <a:srgbClr val="3B447D"/>
            </a:solidFill>
            <a:ln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/>
                <a:t>Logistic Regression</a:t>
              </a:r>
              <a:endParaRPr lang="de-CH" dirty="0"/>
            </a:p>
          </p:txBody>
        </p:sp>
      </p:grpSp>
      <p:pic>
        <p:nvPicPr>
          <p:cNvPr id="57" name="Grafik 56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D6ABC276-2A06-4B3E-B65B-8448ABC786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2" y="5024910"/>
            <a:ext cx="657710" cy="248429"/>
          </a:xfrm>
          <a:prstGeom prst="rect">
            <a:avLst/>
          </a:prstGeom>
        </p:spPr>
      </p:pic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B9C55F0E-CDDE-4D17-AFB1-96AF7AEDC715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5748012" y="3941935"/>
            <a:ext cx="1306803" cy="1656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B207CE7E-8457-4DE5-8B05-0F54484FE47A}"/>
              </a:ext>
            </a:extLst>
          </p:cNvPr>
          <p:cNvGrpSpPr/>
          <p:nvPr/>
        </p:nvGrpSpPr>
        <p:grpSpPr>
          <a:xfrm>
            <a:off x="9040974" y="3719386"/>
            <a:ext cx="2404266" cy="461665"/>
            <a:chOff x="7919423" y="3958401"/>
            <a:chExt cx="2404266" cy="461665"/>
          </a:xfrm>
        </p:grpSpPr>
        <p:pic>
          <p:nvPicPr>
            <p:cNvPr id="93" name="Grafik 92">
              <a:extLst>
                <a:ext uri="{FF2B5EF4-FFF2-40B4-BE49-F238E27FC236}">
                  <a16:creationId xmlns:a16="http://schemas.microsoft.com/office/drawing/2014/main" id="{F4E0F7B1-02AA-4DC1-BC52-F891B6E462E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423" y="4035909"/>
              <a:ext cx="2404266" cy="372842"/>
            </a:xfrm>
            <a:prstGeom prst="rect">
              <a:avLst/>
            </a:prstGeom>
          </p:spPr>
        </p:pic>
        <p:pic>
          <p:nvPicPr>
            <p:cNvPr id="84" name="Grafik 83" descr="Ein Bild, das Objekt enthält.&#10;&#10;Mit hoher Zuverlässigkeit generierte Beschreibung">
              <a:extLst>
                <a:ext uri="{FF2B5EF4-FFF2-40B4-BE49-F238E27FC236}">
                  <a16:creationId xmlns:a16="http://schemas.microsoft.com/office/drawing/2014/main" id="{568E411C-3276-4AEC-A2BF-ADC27A746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734" y="4108679"/>
              <a:ext cx="453837" cy="171422"/>
            </a:xfrm>
            <a:prstGeom prst="rect">
              <a:avLst/>
            </a:prstGeom>
          </p:spPr>
        </p:pic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51B67C95-7FC0-4A32-9411-2A1DC205A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029" y="3964717"/>
              <a:ext cx="410924" cy="335213"/>
            </a:xfrm>
            <a:prstGeom prst="rect">
              <a:avLst/>
            </a:prstGeom>
          </p:spPr>
        </p:pic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5E89F7F6-5249-4680-B079-0E0538528A2A}"/>
                </a:ext>
              </a:extLst>
            </p:cNvPr>
            <p:cNvSpPr txBox="1"/>
            <p:nvPr/>
          </p:nvSpPr>
          <p:spPr>
            <a:xfrm>
              <a:off x="8976853" y="3958401"/>
              <a:ext cx="195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/>
                <a:t>,</a:t>
              </a:r>
              <a:endParaRPr lang="de-CH" sz="2400"/>
            </a:p>
          </p:txBody>
        </p:sp>
        <p:sp>
          <p:nvSpPr>
            <p:cNvPr id="87" name="Runde Klammer links/rechts 86">
              <a:extLst>
                <a:ext uri="{FF2B5EF4-FFF2-40B4-BE49-F238E27FC236}">
                  <a16:creationId xmlns:a16="http://schemas.microsoft.com/office/drawing/2014/main" id="{DF9DF0A5-3710-403C-9F03-EDE15D2003CF}"/>
                </a:ext>
              </a:extLst>
            </p:cNvPr>
            <p:cNvSpPr/>
            <p:nvPr/>
          </p:nvSpPr>
          <p:spPr>
            <a:xfrm>
              <a:off x="8596899" y="4078020"/>
              <a:ext cx="983071" cy="222428"/>
            </a:xfrm>
            <a:prstGeom prst="bracketPair">
              <a:avLst>
                <a:gd name="adj" fmla="val 188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9B648B42-22A4-419A-82E7-9C5B0DF71A6D}"/>
              </a:ext>
            </a:extLst>
          </p:cNvPr>
          <p:cNvGrpSpPr/>
          <p:nvPr/>
        </p:nvGrpSpPr>
        <p:grpSpPr>
          <a:xfrm>
            <a:off x="2349849" y="4892672"/>
            <a:ext cx="780700" cy="633295"/>
            <a:chOff x="3295538" y="3347352"/>
            <a:chExt cx="1789391" cy="1559167"/>
          </a:xfrm>
        </p:grpSpPr>
        <p:sp>
          <p:nvSpPr>
            <p:cNvPr id="96" name="Rechteck: abgerundete Ecken 95">
              <a:extLst>
                <a:ext uri="{FF2B5EF4-FFF2-40B4-BE49-F238E27FC236}">
                  <a16:creationId xmlns:a16="http://schemas.microsoft.com/office/drawing/2014/main" id="{77CBF1B5-F838-4651-B659-5EE62FA680C7}"/>
                </a:ext>
              </a:extLst>
            </p:cNvPr>
            <p:cNvSpPr/>
            <p:nvPr/>
          </p:nvSpPr>
          <p:spPr>
            <a:xfrm>
              <a:off x="3295538" y="3347352"/>
              <a:ext cx="1789391" cy="1559167"/>
            </a:xfrm>
            <a:prstGeom prst="roundRect">
              <a:avLst>
                <a:gd name="adj" fmla="val 2479"/>
              </a:avLst>
            </a:prstGeom>
            <a:solidFill>
              <a:srgbClr val="3B447D"/>
            </a:solidFill>
            <a:ln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4400"/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0CBEDBF3-32D1-4BAD-A8F3-EC2D4AD25BA0}"/>
                </a:ext>
              </a:extLst>
            </p:cNvPr>
            <p:cNvSpPr/>
            <p:nvPr/>
          </p:nvSpPr>
          <p:spPr>
            <a:xfrm>
              <a:off x="3534919" y="3752119"/>
              <a:ext cx="1310628" cy="749631"/>
            </a:xfrm>
            <a:prstGeom prst="rect">
              <a:avLst/>
            </a:prstGeom>
            <a:solidFill>
              <a:srgbClr val="3B447D"/>
            </a:solidFill>
            <a:ln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/>
                <a:t>FLIC</a:t>
              </a:r>
            </a:p>
          </p:txBody>
        </p:sp>
      </p:grp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D7A71BCC-7CF8-41BC-BBF7-D3D28527C69B}"/>
              </a:ext>
            </a:extLst>
          </p:cNvPr>
          <p:cNvCxnSpPr>
            <a:cxnSpLocks/>
          </p:cNvCxnSpPr>
          <p:nvPr/>
        </p:nvCxnSpPr>
        <p:spPr>
          <a:xfrm flipV="1">
            <a:off x="1733078" y="5174516"/>
            <a:ext cx="616772" cy="1161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8456D905-250A-48EF-A9E0-95C253A0358D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8339129" y="3935075"/>
            <a:ext cx="635602" cy="686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itel 1">
            <a:extLst>
              <a:ext uri="{FF2B5EF4-FFF2-40B4-BE49-F238E27FC236}">
                <a16:creationId xmlns:a16="http://schemas.microsoft.com/office/drawing/2014/main" id="{CE095C62-55BD-4826-A42E-95A524201B6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/>
              <a:t>Baselines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6413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A33272-FE42-4A43-B50B-FB50A154F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4036" y="340059"/>
            <a:ext cx="2469196" cy="974052"/>
          </a:xfrm>
          <a:prstGeom prst="rect">
            <a:avLst/>
          </a:prstGeom>
        </p:spPr>
      </p:pic>
      <p:sp>
        <p:nvSpPr>
          <p:cNvPr id="71" name="Titel 1">
            <a:extLst>
              <a:ext uri="{FF2B5EF4-FFF2-40B4-BE49-F238E27FC236}">
                <a16:creationId xmlns:a16="http://schemas.microsoft.com/office/drawing/2014/main" id="{7D822CC6-6371-4AAE-A5FB-D05F731B2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Accuracy</a:t>
            </a:r>
            <a:endParaRPr lang="de-DE" dirty="0"/>
          </a:p>
        </p:txBody>
      </p:sp>
      <p:pic>
        <p:nvPicPr>
          <p:cNvPr id="141" name="Grafik 140">
            <a:extLst>
              <a:ext uri="{FF2B5EF4-FFF2-40B4-BE49-F238E27FC236}">
                <a16:creationId xmlns:a16="http://schemas.microsoft.com/office/drawing/2014/main" id="{CFE57925-2ED5-43A1-8197-9F3418BE824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773" y="2248761"/>
            <a:ext cx="2092956" cy="324565"/>
          </a:xfrm>
          <a:prstGeom prst="rect">
            <a:avLst/>
          </a:prstGeom>
        </p:spPr>
      </p:pic>
      <p:pic>
        <p:nvPicPr>
          <p:cNvPr id="66" name="Grafik 65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770C0CEE-2131-4241-B148-07FA4AFA1A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05" y="4336193"/>
            <a:ext cx="318062" cy="120137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E1A2A9BC-4B4D-43C2-9C06-58BA773DE9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189" y="4272489"/>
            <a:ext cx="231454" cy="188809"/>
          </a:xfrm>
          <a:prstGeom prst="rect">
            <a:avLst/>
          </a:prstGeom>
        </p:spPr>
      </p:pic>
      <p:sp>
        <p:nvSpPr>
          <p:cNvPr id="68" name="Textfeld 67">
            <a:extLst>
              <a:ext uri="{FF2B5EF4-FFF2-40B4-BE49-F238E27FC236}">
                <a16:creationId xmlns:a16="http://schemas.microsoft.com/office/drawing/2014/main" id="{F688CFE4-52CF-4484-AB96-ACE5AACF6B8F}"/>
              </a:ext>
            </a:extLst>
          </p:cNvPr>
          <p:cNvSpPr txBox="1"/>
          <p:nvPr/>
        </p:nvSpPr>
        <p:spPr>
          <a:xfrm>
            <a:off x="5304506" y="4111383"/>
            <a:ext cx="128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,</a:t>
            </a:r>
            <a:endParaRPr lang="de-CH" sz="2400"/>
          </a:p>
        </p:txBody>
      </p:sp>
      <p:sp>
        <p:nvSpPr>
          <p:cNvPr id="72" name="Runde Klammer links/rechts 71">
            <a:extLst>
              <a:ext uri="{FF2B5EF4-FFF2-40B4-BE49-F238E27FC236}">
                <a16:creationId xmlns:a16="http://schemas.microsoft.com/office/drawing/2014/main" id="{88E8C450-84F6-47A2-BBBD-CD3C8CB86FE4}"/>
              </a:ext>
            </a:extLst>
          </p:cNvPr>
          <p:cNvSpPr/>
          <p:nvPr/>
        </p:nvSpPr>
        <p:spPr>
          <a:xfrm>
            <a:off x="5048169" y="4324528"/>
            <a:ext cx="874153" cy="188810"/>
          </a:xfrm>
          <a:prstGeom prst="bracketPair">
            <a:avLst>
              <a:gd name="adj" fmla="val 188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5" name="Grafik 74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323BD6F4-EC94-4789-9FE8-5FCFE2491A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76" y="2948599"/>
            <a:ext cx="967371" cy="365393"/>
          </a:xfrm>
          <a:prstGeom prst="rect">
            <a:avLst/>
          </a:prstGeom>
        </p:spPr>
      </p:pic>
      <p:pic>
        <p:nvPicPr>
          <p:cNvPr id="92" name="Grafik 91">
            <a:extLst>
              <a:ext uri="{FF2B5EF4-FFF2-40B4-BE49-F238E27FC236}">
                <a16:creationId xmlns:a16="http://schemas.microsoft.com/office/drawing/2014/main" id="{54E2D328-7C4F-4A21-90BB-2178C44196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84" y="1762283"/>
            <a:ext cx="832863" cy="679412"/>
          </a:xfrm>
          <a:prstGeom prst="rect">
            <a:avLst/>
          </a:prstGeom>
        </p:spPr>
      </p:pic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A594C90-3B02-44E0-9E1C-8141AB88BAB5}"/>
              </a:ext>
            </a:extLst>
          </p:cNvPr>
          <p:cNvGrpSpPr/>
          <p:nvPr/>
        </p:nvGrpSpPr>
        <p:grpSpPr>
          <a:xfrm>
            <a:off x="4340846" y="2115172"/>
            <a:ext cx="1616435" cy="631445"/>
            <a:chOff x="4862598" y="1570614"/>
            <a:chExt cx="2859110" cy="2585361"/>
          </a:xfrm>
        </p:grpSpPr>
        <p:sp>
          <p:nvSpPr>
            <p:cNvPr id="102" name="Rechteck: abgerundete Ecken 101">
              <a:extLst>
                <a:ext uri="{FF2B5EF4-FFF2-40B4-BE49-F238E27FC236}">
                  <a16:creationId xmlns:a16="http://schemas.microsoft.com/office/drawing/2014/main" id="{792E8C22-9F5A-40BC-870F-9BCF988ED025}"/>
                </a:ext>
              </a:extLst>
            </p:cNvPr>
            <p:cNvSpPr/>
            <p:nvPr/>
          </p:nvSpPr>
          <p:spPr>
            <a:xfrm>
              <a:off x="4862598" y="1570614"/>
              <a:ext cx="2859110" cy="2585361"/>
            </a:xfrm>
            <a:prstGeom prst="roundRect">
              <a:avLst/>
            </a:prstGeom>
            <a:solidFill>
              <a:srgbClr val="3B447D"/>
            </a:solidFill>
            <a:ln cap="sq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4400"/>
            </a:p>
          </p:txBody>
        </p:sp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1B08AA2C-427B-4EE9-BA89-C1BA029B7363}"/>
                </a:ext>
              </a:extLst>
            </p:cNvPr>
            <p:cNvSpPr/>
            <p:nvPr/>
          </p:nvSpPr>
          <p:spPr>
            <a:xfrm>
              <a:off x="4951201" y="2366737"/>
              <a:ext cx="2681903" cy="830553"/>
            </a:xfrm>
            <a:prstGeom prst="rect">
              <a:avLst/>
            </a:prstGeom>
            <a:solidFill>
              <a:srgbClr val="3B447D"/>
            </a:solidFill>
            <a:ln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2400" dirty="0" err="1"/>
                <a:t>Algorithm</a:t>
              </a:r>
              <a:endParaRPr lang="de-CH" sz="2400" dirty="0"/>
            </a:p>
          </p:txBody>
        </p:sp>
      </p:grp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67229A7A-B1B6-49C6-9E09-DE9B5DDBF6BE}"/>
              </a:ext>
            </a:extLst>
          </p:cNvPr>
          <p:cNvCxnSpPr>
            <a:cxnSpLocks/>
            <a:stCxn id="75" idx="3"/>
            <a:endCxn id="102" idx="1"/>
          </p:cNvCxnSpPr>
          <p:nvPr/>
        </p:nvCxnSpPr>
        <p:spPr>
          <a:xfrm flipV="1">
            <a:off x="1985547" y="2430895"/>
            <a:ext cx="2355299" cy="70040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4B12F80B-2F8C-4473-9854-A0A1CE4203AF}"/>
              </a:ext>
            </a:extLst>
          </p:cNvPr>
          <p:cNvCxnSpPr>
            <a:cxnSpLocks/>
            <a:endCxn id="102" idx="1"/>
          </p:cNvCxnSpPr>
          <p:nvPr/>
        </p:nvCxnSpPr>
        <p:spPr>
          <a:xfrm>
            <a:off x="2012537" y="2281762"/>
            <a:ext cx="2328309" cy="14913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EC7BAB87-1C1A-4605-8B1A-C1ABDB77C989}"/>
              </a:ext>
            </a:extLst>
          </p:cNvPr>
          <p:cNvCxnSpPr>
            <a:cxnSpLocks/>
          </p:cNvCxnSpPr>
          <p:nvPr/>
        </p:nvCxnSpPr>
        <p:spPr>
          <a:xfrm>
            <a:off x="5940261" y="2366868"/>
            <a:ext cx="561954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fik 57">
            <a:extLst>
              <a:ext uri="{FF2B5EF4-FFF2-40B4-BE49-F238E27FC236}">
                <a16:creationId xmlns:a16="http://schemas.microsoft.com/office/drawing/2014/main" id="{A45F1D7B-8FB4-4411-B6AA-B87EE23CAA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76" y="4701836"/>
            <a:ext cx="3672508" cy="324565"/>
          </a:xfrm>
          <a:prstGeom prst="rect">
            <a:avLst/>
          </a:prstGeom>
        </p:spPr>
      </p:pic>
      <p:pic>
        <p:nvPicPr>
          <p:cNvPr id="111" name="Grafik 110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B56E5518-36AE-4157-A46F-C7F6E9167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13" y="4804340"/>
            <a:ext cx="350210" cy="132280"/>
          </a:xfrm>
          <a:prstGeom prst="rect">
            <a:avLst/>
          </a:prstGeom>
        </p:spPr>
      </p:pic>
      <p:pic>
        <p:nvPicPr>
          <p:cNvPr id="112" name="Grafik 111">
            <a:extLst>
              <a:ext uri="{FF2B5EF4-FFF2-40B4-BE49-F238E27FC236}">
                <a16:creationId xmlns:a16="http://schemas.microsoft.com/office/drawing/2014/main" id="{0D9A5665-2D0C-4480-9AEC-2071F43FC3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38" y="4713719"/>
            <a:ext cx="274367" cy="223816"/>
          </a:xfrm>
          <a:prstGeom prst="rect">
            <a:avLst/>
          </a:prstGeom>
        </p:spPr>
      </p:pic>
      <p:sp>
        <p:nvSpPr>
          <p:cNvPr id="113" name="Textfeld 112">
            <a:extLst>
              <a:ext uri="{FF2B5EF4-FFF2-40B4-BE49-F238E27FC236}">
                <a16:creationId xmlns:a16="http://schemas.microsoft.com/office/drawing/2014/main" id="{8B4933E9-4FAA-4085-A3B9-0770627651EF}"/>
              </a:ext>
            </a:extLst>
          </p:cNvPr>
          <p:cNvSpPr txBox="1"/>
          <p:nvPr/>
        </p:nvSpPr>
        <p:spPr>
          <a:xfrm>
            <a:off x="1923315" y="4589993"/>
            <a:ext cx="141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,</a:t>
            </a:r>
            <a:endParaRPr lang="de-CH" sz="2400"/>
          </a:p>
        </p:txBody>
      </p:sp>
      <p:sp>
        <p:nvSpPr>
          <p:cNvPr id="114" name="Runde Klammer links/rechts 113">
            <a:extLst>
              <a:ext uri="{FF2B5EF4-FFF2-40B4-BE49-F238E27FC236}">
                <a16:creationId xmlns:a16="http://schemas.microsoft.com/office/drawing/2014/main" id="{229C90EE-A5BC-45F0-A414-2DD9AB819279}"/>
              </a:ext>
            </a:extLst>
          </p:cNvPr>
          <p:cNvSpPr/>
          <p:nvPr/>
        </p:nvSpPr>
        <p:spPr>
          <a:xfrm>
            <a:off x="1671279" y="4763139"/>
            <a:ext cx="899492" cy="223815"/>
          </a:xfrm>
          <a:prstGeom prst="bracketPair">
            <a:avLst>
              <a:gd name="adj" fmla="val 188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5D14406D-B19B-4979-9AD2-79A770814C8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39" y="4235109"/>
            <a:ext cx="480483" cy="213745"/>
          </a:xfrm>
          <a:prstGeom prst="rect">
            <a:avLst/>
          </a:prstGeom>
        </p:spPr>
      </p:pic>
      <p:pic>
        <p:nvPicPr>
          <p:cNvPr id="117" name="Grafik 116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32A28DD3-E24C-4690-A567-6A6E3B67A0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972" y="4831881"/>
            <a:ext cx="350210" cy="132280"/>
          </a:xfrm>
          <a:prstGeom prst="rect">
            <a:avLst/>
          </a:prstGeom>
        </p:spPr>
      </p:pic>
      <p:pic>
        <p:nvPicPr>
          <p:cNvPr id="118" name="Grafik 117">
            <a:extLst>
              <a:ext uri="{FF2B5EF4-FFF2-40B4-BE49-F238E27FC236}">
                <a16:creationId xmlns:a16="http://schemas.microsoft.com/office/drawing/2014/main" id="{3CEC0655-F2FF-44AC-A0F4-28A826F06F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628" y="4730797"/>
            <a:ext cx="274367" cy="223816"/>
          </a:xfrm>
          <a:prstGeom prst="rect">
            <a:avLst/>
          </a:prstGeom>
        </p:spPr>
      </p:pic>
      <p:sp>
        <p:nvSpPr>
          <p:cNvPr id="119" name="Textfeld 118">
            <a:extLst>
              <a:ext uri="{FF2B5EF4-FFF2-40B4-BE49-F238E27FC236}">
                <a16:creationId xmlns:a16="http://schemas.microsoft.com/office/drawing/2014/main" id="{3742A978-C5A4-4287-89F8-E4F650B88D6D}"/>
              </a:ext>
            </a:extLst>
          </p:cNvPr>
          <p:cNvSpPr txBox="1"/>
          <p:nvPr/>
        </p:nvSpPr>
        <p:spPr>
          <a:xfrm>
            <a:off x="5292805" y="4607071"/>
            <a:ext cx="141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,</a:t>
            </a:r>
            <a:endParaRPr lang="de-CH" sz="2400"/>
          </a:p>
        </p:txBody>
      </p:sp>
      <p:sp>
        <p:nvSpPr>
          <p:cNvPr id="120" name="Runde Klammer links/rechts 119">
            <a:extLst>
              <a:ext uri="{FF2B5EF4-FFF2-40B4-BE49-F238E27FC236}">
                <a16:creationId xmlns:a16="http://schemas.microsoft.com/office/drawing/2014/main" id="{C50D5325-65FD-47E3-A8C7-57EA10CAE0AA}"/>
              </a:ext>
            </a:extLst>
          </p:cNvPr>
          <p:cNvSpPr/>
          <p:nvPr/>
        </p:nvSpPr>
        <p:spPr>
          <a:xfrm>
            <a:off x="5040769" y="4780217"/>
            <a:ext cx="899492" cy="223815"/>
          </a:xfrm>
          <a:prstGeom prst="bracketPair">
            <a:avLst>
              <a:gd name="adj" fmla="val 188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0" name="Grafik 59">
            <a:extLst>
              <a:ext uri="{FF2B5EF4-FFF2-40B4-BE49-F238E27FC236}">
                <a16:creationId xmlns:a16="http://schemas.microsoft.com/office/drawing/2014/main" id="{CF666759-87CA-4963-83B6-92519B8036C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84746"/>
            <a:ext cx="538773" cy="285920"/>
          </a:xfrm>
          <a:prstGeom prst="rect">
            <a:avLst/>
          </a:prstGeom>
        </p:spPr>
      </p:pic>
      <p:pic>
        <p:nvPicPr>
          <p:cNvPr id="125" name="Grafik 124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019E7CE3-90BC-4743-8CBE-1C7183F853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82" y="2351834"/>
            <a:ext cx="350210" cy="132280"/>
          </a:xfrm>
          <a:prstGeom prst="rect">
            <a:avLst/>
          </a:prstGeom>
        </p:spPr>
      </p:pic>
      <p:pic>
        <p:nvPicPr>
          <p:cNvPr id="126" name="Grafik 125">
            <a:extLst>
              <a:ext uri="{FF2B5EF4-FFF2-40B4-BE49-F238E27FC236}">
                <a16:creationId xmlns:a16="http://schemas.microsoft.com/office/drawing/2014/main" id="{214E972B-1376-45BE-9294-EAC2CB93F5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38" y="2250750"/>
            <a:ext cx="274367" cy="223816"/>
          </a:xfrm>
          <a:prstGeom prst="rect">
            <a:avLst/>
          </a:prstGeom>
        </p:spPr>
      </p:pic>
      <p:sp>
        <p:nvSpPr>
          <p:cNvPr id="127" name="Textfeld 126">
            <a:extLst>
              <a:ext uri="{FF2B5EF4-FFF2-40B4-BE49-F238E27FC236}">
                <a16:creationId xmlns:a16="http://schemas.microsoft.com/office/drawing/2014/main" id="{20D747A9-5F94-4F99-AD01-1B5CB01C4762}"/>
              </a:ext>
            </a:extLst>
          </p:cNvPr>
          <p:cNvSpPr txBox="1"/>
          <p:nvPr/>
        </p:nvSpPr>
        <p:spPr>
          <a:xfrm>
            <a:off x="7438891" y="2200061"/>
            <a:ext cx="141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,</a:t>
            </a:r>
            <a:endParaRPr lang="de-CH" sz="2400" dirty="0"/>
          </a:p>
        </p:txBody>
      </p:sp>
      <p:sp>
        <p:nvSpPr>
          <p:cNvPr id="128" name="Runde Klammer links/rechts 127">
            <a:extLst>
              <a:ext uri="{FF2B5EF4-FFF2-40B4-BE49-F238E27FC236}">
                <a16:creationId xmlns:a16="http://schemas.microsoft.com/office/drawing/2014/main" id="{886F427E-CC67-4FF3-9937-667E1D46F23E}"/>
              </a:ext>
            </a:extLst>
          </p:cNvPr>
          <p:cNvSpPr/>
          <p:nvPr/>
        </p:nvSpPr>
        <p:spPr>
          <a:xfrm>
            <a:off x="7157679" y="2300170"/>
            <a:ext cx="899492" cy="223815"/>
          </a:xfrm>
          <a:prstGeom prst="bracketPair">
            <a:avLst>
              <a:gd name="adj" fmla="val 188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5" name="Grafik 134">
            <a:extLst>
              <a:ext uri="{FF2B5EF4-FFF2-40B4-BE49-F238E27FC236}">
                <a16:creationId xmlns:a16="http://schemas.microsoft.com/office/drawing/2014/main" id="{1D387E82-3DF1-430E-9EB1-C098B18274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76" y="4217042"/>
            <a:ext cx="3672508" cy="324565"/>
          </a:xfrm>
          <a:prstGeom prst="rect">
            <a:avLst/>
          </a:prstGeom>
        </p:spPr>
      </p:pic>
      <p:pic>
        <p:nvPicPr>
          <p:cNvPr id="136" name="Grafik 135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7A2FC3C2-773D-46E8-A227-BA2A1A7CAE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82" y="4316574"/>
            <a:ext cx="350210" cy="132280"/>
          </a:xfrm>
          <a:prstGeom prst="rect">
            <a:avLst/>
          </a:prstGeom>
        </p:spPr>
      </p:pic>
      <p:pic>
        <p:nvPicPr>
          <p:cNvPr id="137" name="Grafik 136">
            <a:extLst>
              <a:ext uri="{FF2B5EF4-FFF2-40B4-BE49-F238E27FC236}">
                <a16:creationId xmlns:a16="http://schemas.microsoft.com/office/drawing/2014/main" id="{3C689522-0D38-467F-9FB3-8AD6A635C1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38" y="4215490"/>
            <a:ext cx="274367" cy="223816"/>
          </a:xfrm>
          <a:prstGeom prst="rect">
            <a:avLst/>
          </a:prstGeom>
        </p:spPr>
      </p:pic>
      <p:sp>
        <p:nvSpPr>
          <p:cNvPr id="138" name="Textfeld 137">
            <a:extLst>
              <a:ext uri="{FF2B5EF4-FFF2-40B4-BE49-F238E27FC236}">
                <a16:creationId xmlns:a16="http://schemas.microsoft.com/office/drawing/2014/main" id="{C4ACBDF7-6B75-428E-94F4-9C5E8E0FDC8C}"/>
              </a:ext>
            </a:extLst>
          </p:cNvPr>
          <p:cNvSpPr txBox="1"/>
          <p:nvPr/>
        </p:nvSpPr>
        <p:spPr>
          <a:xfrm>
            <a:off x="1923315" y="4091764"/>
            <a:ext cx="141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,</a:t>
            </a:r>
            <a:endParaRPr lang="de-CH" sz="2400"/>
          </a:p>
        </p:txBody>
      </p:sp>
      <p:sp>
        <p:nvSpPr>
          <p:cNvPr id="139" name="Runde Klammer links/rechts 138">
            <a:extLst>
              <a:ext uri="{FF2B5EF4-FFF2-40B4-BE49-F238E27FC236}">
                <a16:creationId xmlns:a16="http://schemas.microsoft.com/office/drawing/2014/main" id="{D71FA2DC-9291-41CF-8762-4694C37B5F3A}"/>
              </a:ext>
            </a:extLst>
          </p:cNvPr>
          <p:cNvSpPr/>
          <p:nvPr/>
        </p:nvSpPr>
        <p:spPr>
          <a:xfrm>
            <a:off x="1671279" y="4264910"/>
            <a:ext cx="899492" cy="223815"/>
          </a:xfrm>
          <a:prstGeom prst="bracketPair">
            <a:avLst>
              <a:gd name="adj" fmla="val 188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049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2" grpId="0" animBg="1"/>
      <p:bldP spid="113" grpId="0"/>
      <p:bldP spid="114" grpId="0" animBg="1"/>
      <p:bldP spid="119" grpId="0"/>
      <p:bldP spid="120" grpId="0" animBg="1"/>
      <p:bldP spid="138" grpId="0"/>
      <p:bldP spid="13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A60AC-CD35-4350-AD8D-F7610462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Comparison to Baselines</a:t>
            </a:r>
            <a:endParaRPr lang="de-DE" dirty="0"/>
          </a:p>
        </p:txBody>
      </p:sp>
      <p:pic>
        <p:nvPicPr>
          <p:cNvPr id="5" name="Inhaltsplatzhalter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D8EA024C-569A-4D46-B255-CB5F50212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66"/>
          <a:stretch/>
        </p:blipFill>
        <p:spPr>
          <a:xfrm>
            <a:off x="2904393" y="1400542"/>
            <a:ext cx="5483469" cy="4787911"/>
          </a:xfrm>
        </p:spPr>
      </p:pic>
    </p:spTree>
    <p:extLst>
      <p:ext uri="{BB962C8B-B14F-4D97-AF65-F5344CB8AC3E}">
        <p14:creationId xmlns:p14="http://schemas.microsoft.com/office/powerpoint/2010/main" val="1592063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B97E99-6C6E-40C7-A303-CA49A5347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Quality of the Samples</a:t>
            </a:r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4DBB884-0711-461D-9D7C-6D2EF0D0BED1}"/>
              </a:ext>
            </a:extLst>
          </p:cNvPr>
          <p:cNvGrpSpPr/>
          <p:nvPr/>
        </p:nvGrpSpPr>
        <p:grpSpPr>
          <a:xfrm>
            <a:off x="3606800" y="1583545"/>
            <a:ext cx="3058172" cy="1044515"/>
            <a:chOff x="3606800" y="1583545"/>
            <a:chExt cx="3058172" cy="1044515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3BB3AA2-A1E4-4B4F-B06C-8D5E1D3A9B3E}"/>
                </a:ext>
              </a:extLst>
            </p:cNvPr>
            <p:cNvSpPr/>
            <p:nvPr/>
          </p:nvSpPr>
          <p:spPr>
            <a:xfrm>
              <a:off x="5308600" y="1836942"/>
              <a:ext cx="1261533" cy="51064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0C1FE474-3089-413B-B330-8E405221A67B}"/>
                </a:ext>
              </a:extLst>
            </p:cNvPr>
            <p:cNvSpPr txBox="1"/>
            <p:nvPr/>
          </p:nvSpPr>
          <p:spPr>
            <a:xfrm>
              <a:off x="5384800" y="1907599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solidFill>
                    <a:schemeClr val="bg1"/>
                  </a:solidFill>
                </a:rPr>
                <a:t>Solitaire 1</a:t>
              </a:r>
              <a:endParaRPr lang="de-CH">
                <a:solidFill>
                  <a:schemeClr val="bg1"/>
                </a:solidFill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82C0F98-3F29-4CEB-B1E0-74387C9974A9}"/>
                </a:ext>
              </a:extLst>
            </p:cNvPr>
            <p:cNvSpPr/>
            <p:nvPr/>
          </p:nvSpPr>
          <p:spPr>
            <a:xfrm>
              <a:off x="3733800" y="1836942"/>
              <a:ext cx="1303867" cy="51064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C3CFDCF-8748-49E5-943C-68E6D38CF2D5}"/>
                </a:ext>
              </a:extLst>
            </p:cNvPr>
            <p:cNvSpPr txBox="1"/>
            <p:nvPr/>
          </p:nvSpPr>
          <p:spPr>
            <a:xfrm>
              <a:off x="3810000" y="1907599"/>
              <a:ext cx="115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>
                  <a:solidFill>
                    <a:schemeClr val="bg1"/>
                  </a:solidFill>
                </a:rPr>
                <a:t>Solitaire 2</a:t>
              </a:r>
              <a:endParaRPr lang="de-CH">
                <a:solidFill>
                  <a:schemeClr val="bg1"/>
                </a:solidFill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F35C269-A9D0-4440-9973-11F587877004}"/>
                </a:ext>
              </a:extLst>
            </p:cNvPr>
            <p:cNvSpPr txBox="1"/>
            <p:nvPr/>
          </p:nvSpPr>
          <p:spPr>
            <a:xfrm>
              <a:off x="4982038" y="1766286"/>
              <a:ext cx="21285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000" dirty="0"/>
                <a:t>,</a:t>
              </a:r>
              <a:endParaRPr lang="de-DE" sz="5000" dirty="0"/>
            </a:p>
          </p:txBody>
        </p:sp>
        <p:sp>
          <p:nvSpPr>
            <p:cNvPr id="13" name="Runde Klammer links/rechts 12">
              <a:extLst>
                <a:ext uri="{FF2B5EF4-FFF2-40B4-BE49-F238E27FC236}">
                  <a16:creationId xmlns:a16="http://schemas.microsoft.com/office/drawing/2014/main" id="{6C24A9C7-23B0-4ECB-B516-DB65FCD32E86}"/>
                </a:ext>
              </a:extLst>
            </p:cNvPr>
            <p:cNvSpPr/>
            <p:nvPr/>
          </p:nvSpPr>
          <p:spPr>
            <a:xfrm>
              <a:off x="3606800" y="1583545"/>
              <a:ext cx="3058172" cy="1017437"/>
            </a:xfrm>
            <a:prstGeom prst="bracketPair">
              <a:avLst>
                <a:gd name="adj" fmla="val 188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E4FD0965-56C1-46B8-AFFB-2B3552256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036" y="350807"/>
            <a:ext cx="2469196" cy="9362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BCCCF3F-D6B0-4C45-8B9A-51CE692ABF17}"/>
              </a:ext>
            </a:extLst>
          </p:cNvPr>
          <p:cNvSpPr txBox="1"/>
          <p:nvPr/>
        </p:nvSpPr>
        <p:spPr>
          <a:xfrm>
            <a:off x="838200" y="3089260"/>
            <a:ext cx="10515600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1) Not as well designed as the EA Solitaire game for the Kindle keyboard, waiting for them to release a Paperwhite version. </a:t>
            </a:r>
          </a:p>
          <a:p>
            <a:r>
              <a:rPr lang="en-GB" dirty="0"/>
              <a:t>2) I enjoyed the many choices on the menu for different types of Solitaire games. </a:t>
            </a:r>
          </a:p>
          <a:p>
            <a:r>
              <a:rPr lang="en-GB" dirty="0"/>
              <a:t>3) The bonus is I am learning to play a variety of Solitaire games versus the one game I knew. </a:t>
            </a:r>
          </a:p>
          <a:p>
            <a:r>
              <a:rPr lang="en-GB" dirty="0"/>
              <a:t>4) The reason I bought this suite was for the Klondike solitaire.</a:t>
            </a:r>
            <a:endParaRPr lang="de-CH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BBFB10F-5852-438E-B4D9-EAD10FA978B6}"/>
              </a:ext>
            </a:extLst>
          </p:cNvPr>
          <p:cNvSpPr/>
          <p:nvPr/>
        </p:nvSpPr>
        <p:spPr>
          <a:xfrm>
            <a:off x="4013202" y="3149600"/>
            <a:ext cx="804332" cy="220133"/>
          </a:xfrm>
          <a:prstGeom prst="rect">
            <a:avLst/>
          </a:prstGeom>
          <a:solidFill>
            <a:schemeClr val="accent2">
              <a:lumMod val="75000"/>
              <a:alpha val="4902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03A36BF-FC94-4361-B0BD-363312BCB41D}"/>
              </a:ext>
            </a:extLst>
          </p:cNvPr>
          <p:cNvSpPr/>
          <p:nvPr/>
        </p:nvSpPr>
        <p:spPr>
          <a:xfrm>
            <a:off x="6938170" y="3717857"/>
            <a:ext cx="804332" cy="220133"/>
          </a:xfrm>
          <a:prstGeom prst="rect">
            <a:avLst/>
          </a:prstGeom>
          <a:solidFill>
            <a:schemeClr val="accent2">
              <a:lumMod val="75000"/>
              <a:alpha val="4902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BDC5432-2F22-4125-8847-A0BBF69AE439}"/>
              </a:ext>
            </a:extLst>
          </p:cNvPr>
          <p:cNvSpPr/>
          <p:nvPr/>
        </p:nvSpPr>
        <p:spPr>
          <a:xfrm>
            <a:off x="5384800" y="3971513"/>
            <a:ext cx="804332" cy="220133"/>
          </a:xfrm>
          <a:prstGeom prst="rect">
            <a:avLst/>
          </a:prstGeom>
          <a:solidFill>
            <a:schemeClr val="accent2">
              <a:lumMod val="75000"/>
              <a:alpha val="4902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1C5E3C2-D8A1-4DD0-8EE4-D38E9959ACB0}"/>
              </a:ext>
            </a:extLst>
          </p:cNvPr>
          <p:cNvSpPr/>
          <p:nvPr/>
        </p:nvSpPr>
        <p:spPr>
          <a:xfrm>
            <a:off x="5860640" y="4255030"/>
            <a:ext cx="804332" cy="220133"/>
          </a:xfrm>
          <a:prstGeom prst="rect">
            <a:avLst/>
          </a:prstGeom>
          <a:solidFill>
            <a:schemeClr val="accent2">
              <a:lumMod val="75000"/>
              <a:alpha val="4902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BB5F3B-4FF2-45D9-B568-C933E77D7CE5}"/>
              </a:ext>
            </a:extLst>
          </p:cNvPr>
          <p:cNvSpPr txBox="1"/>
          <p:nvPr/>
        </p:nvSpPr>
        <p:spPr>
          <a:xfrm>
            <a:off x="6032500" y="5539746"/>
            <a:ext cx="107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Solitaire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1D4DF46-66BF-4577-9425-2719139B5D2B}"/>
              </a:ext>
            </a:extLst>
          </p:cNvPr>
          <p:cNvCxnSpPr>
            <a:cxnSpLocks/>
          </p:cNvCxnSpPr>
          <p:nvPr/>
        </p:nvCxnSpPr>
        <p:spPr>
          <a:xfrm flipH="1" flipV="1">
            <a:off x="4415368" y="3369733"/>
            <a:ext cx="1680632" cy="2195791"/>
          </a:xfrm>
          <a:prstGeom prst="straightConnector1">
            <a:avLst/>
          </a:prstGeom>
          <a:solidFill>
            <a:schemeClr val="accent2">
              <a:lumMod val="75000"/>
              <a:alpha val="49020"/>
            </a:schemeClr>
          </a:solidFill>
          <a:ln>
            <a:solidFill>
              <a:schemeClr val="accent2">
                <a:lumMod val="75000"/>
              </a:schemeClr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6FB561C-8F21-4DC3-B4F2-884022FE590D}"/>
              </a:ext>
            </a:extLst>
          </p:cNvPr>
          <p:cNvCxnSpPr>
            <a:cxnSpLocks/>
          </p:cNvCxnSpPr>
          <p:nvPr/>
        </p:nvCxnSpPr>
        <p:spPr>
          <a:xfrm flipH="1" flipV="1">
            <a:off x="5734326" y="4205916"/>
            <a:ext cx="622767" cy="1359608"/>
          </a:xfrm>
          <a:prstGeom prst="straightConnector1">
            <a:avLst/>
          </a:prstGeom>
          <a:solidFill>
            <a:schemeClr val="accent2">
              <a:lumMod val="75000"/>
              <a:alpha val="49020"/>
            </a:schemeClr>
          </a:solidFill>
          <a:ln>
            <a:solidFill>
              <a:schemeClr val="accent2">
                <a:lumMod val="75000"/>
              </a:schemeClr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0BF475B-FB83-4BFB-BB17-B48EAA99B4D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498167" y="4531826"/>
            <a:ext cx="71966" cy="1007920"/>
          </a:xfrm>
          <a:prstGeom prst="straightConnector1">
            <a:avLst/>
          </a:prstGeom>
          <a:solidFill>
            <a:schemeClr val="accent2">
              <a:lumMod val="75000"/>
              <a:alpha val="49020"/>
            </a:schemeClr>
          </a:solidFill>
          <a:ln>
            <a:solidFill>
              <a:schemeClr val="accent2">
                <a:lumMod val="75000"/>
              </a:schemeClr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976BA62-021F-4A54-A3E8-C728B4AF2252}"/>
              </a:ext>
            </a:extLst>
          </p:cNvPr>
          <p:cNvCxnSpPr>
            <a:cxnSpLocks/>
          </p:cNvCxnSpPr>
          <p:nvPr/>
        </p:nvCxnSpPr>
        <p:spPr>
          <a:xfrm flipV="1">
            <a:off x="6831226" y="3909950"/>
            <a:ext cx="553825" cy="1655574"/>
          </a:xfrm>
          <a:prstGeom prst="straightConnector1">
            <a:avLst/>
          </a:prstGeom>
          <a:solidFill>
            <a:schemeClr val="accent2">
              <a:lumMod val="75000"/>
              <a:alpha val="49020"/>
            </a:schemeClr>
          </a:solidFill>
          <a:ln>
            <a:solidFill>
              <a:schemeClr val="accent2">
                <a:lumMod val="75000"/>
              </a:schemeClr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5838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16" grpId="0" animBg="1"/>
      <p:bldP spid="17" grpId="0" animBg="1"/>
      <p:bldP spid="18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B97E99-6C6E-40C7-A303-CA49A5347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Quality of the Samples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3BB3AA2-A1E4-4B4F-B06C-8D5E1D3A9B3E}"/>
              </a:ext>
            </a:extLst>
          </p:cNvPr>
          <p:cNvSpPr/>
          <p:nvPr/>
        </p:nvSpPr>
        <p:spPr>
          <a:xfrm>
            <a:off x="5670550" y="1944085"/>
            <a:ext cx="1261533" cy="51064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1FE474-3089-413B-B330-8E405221A67B}"/>
              </a:ext>
            </a:extLst>
          </p:cNvPr>
          <p:cNvSpPr txBox="1"/>
          <p:nvPr/>
        </p:nvSpPr>
        <p:spPr>
          <a:xfrm>
            <a:off x="5746750" y="2014742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Solitaire 1</a:t>
            </a:r>
            <a:endParaRPr lang="de-CH">
              <a:solidFill>
                <a:schemeClr val="bg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ED0580E-22BD-42D7-BB20-0614625ACC65}"/>
              </a:ext>
            </a:extLst>
          </p:cNvPr>
          <p:cNvSpPr/>
          <p:nvPr/>
        </p:nvSpPr>
        <p:spPr>
          <a:xfrm>
            <a:off x="4127832" y="1944085"/>
            <a:ext cx="1261533" cy="51064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564AF9A-BDFC-409F-A71D-AAA64B923D2F}"/>
              </a:ext>
            </a:extLst>
          </p:cNvPr>
          <p:cNvSpPr txBox="1"/>
          <p:nvPr/>
        </p:nvSpPr>
        <p:spPr>
          <a:xfrm>
            <a:off x="4127833" y="2014742"/>
            <a:ext cx="126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Game Book</a:t>
            </a:r>
            <a:endParaRPr lang="de-CH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F35C269-A9D0-4440-9973-11F587877004}"/>
              </a:ext>
            </a:extLst>
          </p:cNvPr>
          <p:cNvSpPr txBox="1"/>
          <p:nvPr/>
        </p:nvSpPr>
        <p:spPr>
          <a:xfrm>
            <a:off x="5335590" y="1846351"/>
            <a:ext cx="2128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dirty="0"/>
              <a:t>,</a:t>
            </a:r>
            <a:endParaRPr lang="de-DE" sz="5000" dirty="0"/>
          </a:p>
        </p:txBody>
      </p:sp>
      <p:sp>
        <p:nvSpPr>
          <p:cNvPr id="13" name="Runde Klammer links/rechts 12">
            <a:extLst>
              <a:ext uri="{FF2B5EF4-FFF2-40B4-BE49-F238E27FC236}">
                <a16:creationId xmlns:a16="http://schemas.microsoft.com/office/drawing/2014/main" id="{6C24A9C7-23B0-4ECB-B516-DB65FCD32E86}"/>
              </a:ext>
            </a:extLst>
          </p:cNvPr>
          <p:cNvSpPr/>
          <p:nvPr/>
        </p:nvSpPr>
        <p:spPr>
          <a:xfrm>
            <a:off x="3968750" y="1690688"/>
            <a:ext cx="3058172" cy="1017437"/>
          </a:xfrm>
          <a:prstGeom prst="bracketPair">
            <a:avLst>
              <a:gd name="adj" fmla="val 188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4FD0965-56C1-46B8-AFFB-2B3552256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036" y="350807"/>
            <a:ext cx="2469196" cy="9362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BCCCF3F-D6B0-4C45-8B9A-51CE692ABF17}"/>
              </a:ext>
            </a:extLst>
          </p:cNvPr>
          <p:cNvSpPr txBox="1"/>
          <p:nvPr/>
        </p:nvSpPr>
        <p:spPr>
          <a:xfrm>
            <a:off x="838200" y="3061219"/>
            <a:ext cx="10515600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/>
              <a:t>1) In spite of its being in shades of gray, it's easy to differentiate between the red and black suits.</a:t>
            </a:r>
          </a:p>
          <a:p>
            <a:r>
              <a:rPr lang="en-GB"/>
              <a:t>2) I enjoyed the many choices on the menu for different types of Solitaire games.</a:t>
            </a:r>
          </a:p>
          <a:p>
            <a:r>
              <a:rPr lang="en-GB"/>
              <a:t>3) I didn't have any trouble distinguishing the black vs red.</a:t>
            </a:r>
          </a:p>
          <a:p>
            <a:r>
              <a:rPr lang="en-GB"/>
              <a:t>4) (I didn't try it on any other type of Kindle so don't know how it does on them).</a:t>
            </a:r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5F65C80-5140-4E87-A08E-2B7EC80AA706}"/>
              </a:ext>
            </a:extLst>
          </p:cNvPr>
          <p:cNvSpPr/>
          <p:nvPr/>
        </p:nvSpPr>
        <p:spPr>
          <a:xfrm>
            <a:off x="6943438" y="3412836"/>
            <a:ext cx="804332" cy="220133"/>
          </a:xfrm>
          <a:prstGeom prst="rect">
            <a:avLst/>
          </a:prstGeom>
          <a:solidFill>
            <a:schemeClr val="accent2">
              <a:lumMod val="75000"/>
              <a:alpha val="4902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128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0" grpId="0" animBg="1"/>
      <p:bldP spid="11" grpId="0"/>
      <p:bldP spid="12" grpId="0"/>
      <p:bldP spid="13" grpId="0" animBg="1"/>
      <p:bldP spid="1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EC2861-D46F-4328-A427-1E908BF8D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56394"/>
            <a:ext cx="10515600" cy="4351338"/>
          </a:xfrm>
        </p:spPr>
        <p:txBody>
          <a:bodyPr/>
          <a:lstStyle/>
          <a:p>
            <a:r>
              <a:rPr lang="de-DE" dirty="0"/>
              <a:t>GitHub:  </a:t>
            </a:r>
            <a:r>
              <a:rPr lang="de-DE" dirty="0">
                <a:hlinkClick r:id="rId2"/>
              </a:rPr>
              <a:t>https://</a:t>
            </a:r>
            <a:r>
              <a:rPr lang="de-DE" dirty="0" err="1">
                <a:hlinkClick r:id="rId2"/>
              </a:rPr>
              <a:t>github.com</a:t>
            </a:r>
            <a:r>
              <a:rPr lang="de-DE" dirty="0">
                <a:hlinkClick r:id="rId2"/>
              </a:rPr>
              <a:t>/</a:t>
            </a:r>
            <a:r>
              <a:rPr lang="de-DE" dirty="0" err="1">
                <a:hlinkClick r:id="rId2"/>
              </a:rPr>
              <a:t>buehlmic</a:t>
            </a:r>
            <a:r>
              <a:rPr lang="de-DE" dirty="0">
                <a:hlinkClick r:id="rId2"/>
              </a:rPr>
              <a:t>/</a:t>
            </a:r>
            <a:r>
              <a:rPr lang="de-DE" dirty="0" err="1">
                <a:hlinkClick r:id="rId2"/>
              </a:rPr>
              <a:t>MThesis_Rationalizing_Recommender_Systems</a:t>
            </a:r>
            <a:endParaRPr lang="de-DE" dirty="0"/>
          </a:p>
          <a:p>
            <a:r>
              <a:rPr lang="de-DE" dirty="0"/>
              <a:t>Email: </a:t>
            </a:r>
            <a:r>
              <a:rPr lang="de-DE" dirty="0" err="1"/>
              <a:t>buehler_michael@bluewin.ch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FA4D879-D7B7-4DD0-BCFA-AE543E405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50" y="372330"/>
            <a:ext cx="8033539" cy="318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id="{7D438DCC-2719-4628-9065-E5F0633F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Constructing </a:t>
            </a:r>
            <a:endParaRPr lang="de-CH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C4BE74F-9606-4537-94A7-554A5C7F9D30}"/>
              </a:ext>
            </a:extLst>
          </p:cNvPr>
          <p:cNvGrpSpPr/>
          <p:nvPr/>
        </p:nvGrpSpPr>
        <p:grpSpPr>
          <a:xfrm>
            <a:off x="4639695" y="395775"/>
            <a:ext cx="3876541" cy="2070928"/>
            <a:chOff x="4514461" y="655224"/>
            <a:chExt cx="3876541" cy="2070928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24060B4D-6E52-495B-9BC9-5BD2EF872F2C}"/>
                </a:ext>
              </a:extLst>
            </p:cNvPr>
            <p:cNvSpPr/>
            <p:nvPr/>
          </p:nvSpPr>
          <p:spPr>
            <a:xfrm>
              <a:off x="4514461" y="655224"/>
              <a:ext cx="3876541" cy="20709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6C51CDFA-3B5B-420B-B810-B19F20308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9673" y="1308272"/>
              <a:ext cx="554785" cy="690483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9997BCDA-6D61-402E-8605-A0E510510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7902" y="1316003"/>
              <a:ext cx="593694" cy="678823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937CC2C9-781C-4054-84D2-A05EFCE16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1702" y="2048723"/>
              <a:ext cx="623366" cy="485172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973C35D-5EE6-4DB6-A0C6-BE930FF8C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89930" y="1175849"/>
              <a:ext cx="623366" cy="485172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57BEB105-3471-4F75-912A-AF6D884F1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2195" y="2170749"/>
              <a:ext cx="716722" cy="266823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8F77B1DE-F91E-4119-9D5A-D76DB600C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878" y="1531424"/>
              <a:ext cx="716722" cy="576257"/>
            </a:xfrm>
            <a:prstGeom prst="rect">
              <a:avLst/>
            </a:prstGeom>
          </p:spPr>
        </p:pic>
        <p:pic>
          <p:nvPicPr>
            <p:cNvPr id="24" name="Grafik 23" descr="Ein Bild, das Objekt enthält.&#10;&#10;Mit hoher Zuverlässigkeit generierte Beschreibung">
              <a:extLst>
                <a:ext uri="{FF2B5EF4-FFF2-40B4-BE49-F238E27FC236}">
                  <a16:creationId xmlns:a16="http://schemas.microsoft.com/office/drawing/2014/main" id="{BC1E925F-2537-4895-943C-C71039C21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2463" y="724399"/>
              <a:ext cx="706408" cy="266823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C0ED994F-539B-4DBE-8E00-D7CA58F28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311" y="872754"/>
              <a:ext cx="716722" cy="584669"/>
            </a:xfrm>
            <a:prstGeom prst="rect">
              <a:avLst/>
            </a:prstGeom>
          </p:spPr>
        </p:pic>
      </p:grp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03F0D89D-DDFC-483F-8F8F-2AC428EC1A1F}"/>
              </a:ext>
            </a:extLst>
          </p:cNvPr>
          <p:cNvGrpSpPr/>
          <p:nvPr/>
        </p:nvGrpSpPr>
        <p:grpSpPr>
          <a:xfrm>
            <a:off x="518227" y="2776906"/>
            <a:ext cx="4779238" cy="1587891"/>
            <a:chOff x="518227" y="2776906"/>
            <a:chExt cx="4779238" cy="1587891"/>
          </a:xfrm>
        </p:grpSpPr>
        <p:pic>
          <p:nvPicPr>
            <p:cNvPr id="26" name="Grafik 25" descr="Ein Bild, das Objekt enthält.&#10;&#10;Mit hoher Zuverlässigkeit generierte Beschreibung">
              <a:extLst>
                <a:ext uri="{FF2B5EF4-FFF2-40B4-BE49-F238E27FC236}">
                  <a16:creationId xmlns:a16="http://schemas.microsoft.com/office/drawing/2014/main" id="{A87AABE3-09E0-4A47-AB7D-A7B23D951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227" y="3429000"/>
              <a:ext cx="706408" cy="266823"/>
            </a:xfrm>
            <a:prstGeom prst="rect">
              <a:avLst/>
            </a:prstGeom>
          </p:spPr>
        </p:pic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2B1F7FCB-72E9-4148-8F63-572FC34205C2}"/>
                </a:ext>
              </a:extLst>
            </p:cNvPr>
            <p:cNvCxnSpPr>
              <a:cxnSpLocks/>
            </p:cNvCxnSpPr>
            <p:nvPr/>
          </p:nvCxnSpPr>
          <p:spPr>
            <a:xfrm>
              <a:off x="1381125" y="3562411"/>
              <a:ext cx="8382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DE4783FC-EB19-4278-916C-6DAF3FCAC97C}"/>
                </a:ext>
              </a:extLst>
            </p:cNvPr>
            <p:cNvSpPr/>
            <p:nvPr/>
          </p:nvSpPr>
          <p:spPr>
            <a:xfrm>
              <a:off x="2375815" y="2776906"/>
              <a:ext cx="2921650" cy="158789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2EEB9673-723F-4FA8-AC8D-62791DFA8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46620" y="3253986"/>
              <a:ext cx="623366" cy="485172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A11C6C31-DF74-4C12-A5E2-F32DCDB7D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769" y="3789130"/>
              <a:ext cx="716722" cy="266823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CB61B424-28A1-441A-B64E-FFA135BC2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8746" y="2889761"/>
              <a:ext cx="716722" cy="584669"/>
            </a:xfrm>
            <a:prstGeom prst="rect">
              <a:avLst/>
            </a:prstGeom>
          </p:spPr>
        </p:pic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EB5E25EE-2842-4303-A737-44DBB917164D}"/>
              </a:ext>
            </a:extLst>
          </p:cNvPr>
          <p:cNvGrpSpPr/>
          <p:nvPr/>
        </p:nvGrpSpPr>
        <p:grpSpPr>
          <a:xfrm>
            <a:off x="285750" y="4574636"/>
            <a:ext cx="5103600" cy="2054503"/>
            <a:chOff x="285750" y="4574636"/>
            <a:chExt cx="5103600" cy="2054503"/>
          </a:xfrm>
        </p:grpSpPr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719EC0E7-D6C1-4DA8-B536-81351DECEDFC}"/>
                </a:ext>
              </a:extLst>
            </p:cNvPr>
            <p:cNvSpPr/>
            <p:nvPr/>
          </p:nvSpPr>
          <p:spPr>
            <a:xfrm>
              <a:off x="285750" y="4574636"/>
              <a:ext cx="3398741" cy="2054503"/>
            </a:xfrm>
            <a:prstGeom prst="ellipse">
              <a:avLst/>
            </a:prstGeom>
            <a:solidFill>
              <a:srgbClr val="F2828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38" name="Grafik 37" descr="Ein Bild, das Objekt enthält.&#10;&#10;Mit hoher Zuverlässigkeit generierte Beschreibung">
              <a:extLst>
                <a:ext uri="{FF2B5EF4-FFF2-40B4-BE49-F238E27FC236}">
                  <a16:creationId xmlns:a16="http://schemas.microsoft.com/office/drawing/2014/main" id="{CD69507F-C701-4675-83AD-2AD232319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900" y="4971807"/>
              <a:ext cx="589118" cy="222519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10F8926C-532E-4E50-9F96-4F4D7837E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675" y="4762925"/>
              <a:ext cx="561396" cy="457961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6BFA7D5E-41E5-454D-9EFF-AF9A55BB58C3}"/>
                </a:ext>
              </a:extLst>
            </p:cNvPr>
            <p:cNvSpPr txBox="1"/>
            <p:nvPr/>
          </p:nvSpPr>
          <p:spPr>
            <a:xfrm>
              <a:off x="1517737" y="4871510"/>
              <a:ext cx="203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,</a:t>
              </a:r>
              <a:endParaRPr lang="de-CH" sz="2400" dirty="0"/>
            </a:p>
          </p:txBody>
        </p:sp>
        <p:sp>
          <p:nvSpPr>
            <p:cNvPr id="41" name="Runde Klammer links/rechts 40">
              <a:extLst>
                <a:ext uri="{FF2B5EF4-FFF2-40B4-BE49-F238E27FC236}">
                  <a16:creationId xmlns:a16="http://schemas.microsoft.com/office/drawing/2014/main" id="{39CABFA5-DDBE-40E7-BD9A-55346A373371}"/>
                </a:ext>
              </a:extLst>
            </p:cNvPr>
            <p:cNvSpPr/>
            <p:nvPr/>
          </p:nvSpPr>
          <p:spPr>
            <a:xfrm>
              <a:off x="927899" y="4909329"/>
              <a:ext cx="1483517" cy="352266"/>
            </a:xfrm>
            <a:prstGeom prst="bracketPair">
              <a:avLst>
                <a:gd name="adj" fmla="val 188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4" name="Grafik 53" descr="Ein Bild, das Objekt enthält.&#10;&#10;Mit hoher Zuverlässigkeit generierte Beschreibung">
              <a:extLst>
                <a:ext uri="{FF2B5EF4-FFF2-40B4-BE49-F238E27FC236}">
                  <a16:creationId xmlns:a16="http://schemas.microsoft.com/office/drawing/2014/main" id="{8A6F8F0D-8457-4D27-8325-616ADE72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1490" y="5458967"/>
              <a:ext cx="589118" cy="222519"/>
            </a:xfrm>
            <a:prstGeom prst="rect">
              <a:avLst/>
            </a:prstGeom>
          </p:spPr>
        </p:pic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9B8F3216-ECF5-4A99-9229-B09235258F60}"/>
                </a:ext>
              </a:extLst>
            </p:cNvPr>
            <p:cNvSpPr txBox="1"/>
            <p:nvPr/>
          </p:nvSpPr>
          <p:spPr>
            <a:xfrm>
              <a:off x="2611327" y="5358670"/>
              <a:ext cx="203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,</a:t>
              </a:r>
              <a:endParaRPr lang="de-CH" sz="2400" dirty="0"/>
            </a:p>
          </p:txBody>
        </p:sp>
        <p:sp>
          <p:nvSpPr>
            <p:cNvPr id="56" name="Runde Klammer links/rechts 55">
              <a:extLst>
                <a:ext uri="{FF2B5EF4-FFF2-40B4-BE49-F238E27FC236}">
                  <a16:creationId xmlns:a16="http://schemas.microsoft.com/office/drawing/2014/main" id="{A14B2E1F-9089-4A8E-B7BC-655EA0DD7577}"/>
                </a:ext>
              </a:extLst>
            </p:cNvPr>
            <p:cNvSpPr/>
            <p:nvPr/>
          </p:nvSpPr>
          <p:spPr>
            <a:xfrm>
              <a:off x="2021489" y="5396489"/>
              <a:ext cx="1483517" cy="352266"/>
            </a:xfrm>
            <a:prstGeom prst="bracketPair">
              <a:avLst>
                <a:gd name="adj" fmla="val 188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8C1CAF24-C9B0-4B25-B4D1-01232E16D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672" y="5458967"/>
              <a:ext cx="650485" cy="242164"/>
            </a:xfrm>
            <a:prstGeom prst="rect">
              <a:avLst/>
            </a:prstGeom>
          </p:spPr>
        </p:pic>
        <p:pic>
          <p:nvPicPr>
            <p:cNvPr id="59" name="Grafik 58" descr="Ein Bild, das Objekt enthält.&#10;&#10;Mit hoher Zuverlässigkeit generierte Beschreibung">
              <a:extLst>
                <a:ext uri="{FF2B5EF4-FFF2-40B4-BE49-F238E27FC236}">
                  <a16:creationId xmlns:a16="http://schemas.microsoft.com/office/drawing/2014/main" id="{FF7B5E92-B62B-42D6-A4CE-C1AB23A49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078" y="6029148"/>
              <a:ext cx="589118" cy="222519"/>
            </a:xfrm>
            <a:prstGeom prst="rect">
              <a:avLst/>
            </a:prstGeom>
          </p:spPr>
        </p:pic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A3D0917F-0E00-4085-8A7C-786BA137B43F}"/>
                </a:ext>
              </a:extLst>
            </p:cNvPr>
            <p:cNvSpPr txBox="1"/>
            <p:nvPr/>
          </p:nvSpPr>
          <p:spPr>
            <a:xfrm>
              <a:off x="1721915" y="5928851"/>
              <a:ext cx="203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,</a:t>
              </a:r>
              <a:endParaRPr lang="de-CH" sz="2400" dirty="0"/>
            </a:p>
          </p:txBody>
        </p:sp>
        <p:sp>
          <p:nvSpPr>
            <p:cNvPr id="61" name="Runde Klammer links/rechts 60">
              <a:extLst>
                <a:ext uri="{FF2B5EF4-FFF2-40B4-BE49-F238E27FC236}">
                  <a16:creationId xmlns:a16="http://schemas.microsoft.com/office/drawing/2014/main" id="{88DC9F07-3B1D-4C8F-9BC2-E958521EE598}"/>
                </a:ext>
              </a:extLst>
            </p:cNvPr>
            <p:cNvSpPr/>
            <p:nvPr/>
          </p:nvSpPr>
          <p:spPr>
            <a:xfrm>
              <a:off x="1132077" y="5966670"/>
              <a:ext cx="1483517" cy="352266"/>
            </a:xfrm>
            <a:prstGeom prst="bracketPair">
              <a:avLst>
                <a:gd name="adj" fmla="val 188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1795BF73-DB94-4DC9-B3EB-56BB622A6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85376" y="5928851"/>
              <a:ext cx="452604" cy="352266"/>
            </a:xfrm>
            <a:prstGeom prst="rect">
              <a:avLst/>
            </a:prstGeom>
          </p:spPr>
        </p:pic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6DB95E5E-FBF0-4CE3-B8C7-294FFB9CA4C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993" y="5220886"/>
              <a:ext cx="1181357" cy="1077397"/>
            </a:xfrm>
            <a:prstGeom prst="rect">
              <a:avLst/>
            </a:prstGeom>
          </p:spPr>
        </p:pic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C4D3BB90-4C08-4DD1-89D9-08815AAA634C}"/>
              </a:ext>
            </a:extLst>
          </p:cNvPr>
          <p:cNvGrpSpPr/>
          <p:nvPr/>
        </p:nvGrpSpPr>
        <p:grpSpPr>
          <a:xfrm>
            <a:off x="6463605" y="2762438"/>
            <a:ext cx="4850038" cy="1587891"/>
            <a:chOff x="6463605" y="2762438"/>
            <a:chExt cx="4850038" cy="1587891"/>
          </a:xfrm>
        </p:grpSpPr>
        <p:pic>
          <p:nvPicPr>
            <p:cNvPr id="67" name="Grafik 66" descr="Ein Bild, das Objekt enthält.&#10;&#10;Mit hoher Zuverlässigkeit generierte Beschreibung">
              <a:extLst>
                <a:ext uri="{FF2B5EF4-FFF2-40B4-BE49-F238E27FC236}">
                  <a16:creationId xmlns:a16="http://schemas.microsoft.com/office/drawing/2014/main" id="{218C1B35-C93D-41CE-844F-0EB8A089A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3605" y="3422973"/>
              <a:ext cx="706408" cy="266823"/>
            </a:xfrm>
            <a:prstGeom prst="rect">
              <a:avLst/>
            </a:prstGeom>
          </p:spPr>
        </p:pic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6E97A588-D319-4E67-AED7-FA60CAE12EFA}"/>
                </a:ext>
              </a:extLst>
            </p:cNvPr>
            <p:cNvCxnSpPr>
              <a:cxnSpLocks/>
            </p:cNvCxnSpPr>
            <p:nvPr/>
          </p:nvCxnSpPr>
          <p:spPr>
            <a:xfrm>
              <a:off x="7326503" y="3556384"/>
              <a:ext cx="8382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D90EE17B-5B3A-4EB9-8F48-7C66279DF018}"/>
                </a:ext>
              </a:extLst>
            </p:cNvPr>
            <p:cNvSpPr/>
            <p:nvPr/>
          </p:nvSpPr>
          <p:spPr>
            <a:xfrm>
              <a:off x="8391993" y="2762438"/>
              <a:ext cx="2921650" cy="158789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A55C30E9-1FA1-4B24-932F-7242764C9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5273" y="2996427"/>
              <a:ext cx="554785" cy="690483"/>
            </a:xfrm>
            <a:prstGeom prst="rect">
              <a:avLst/>
            </a:prstGeom>
          </p:spPr>
        </p:pic>
        <p:pic>
          <p:nvPicPr>
            <p:cNvPr id="75" name="Grafik 74">
              <a:extLst>
                <a:ext uri="{FF2B5EF4-FFF2-40B4-BE49-F238E27FC236}">
                  <a16:creationId xmlns:a16="http://schemas.microsoft.com/office/drawing/2014/main" id="{C0C3B567-F382-4202-925D-44A767FEA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4028" y="3216971"/>
              <a:ext cx="593694" cy="678823"/>
            </a:xfrm>
            <a:prstGeom prst="rect">
              <a:avLst/>
            </a:prstGeom>
          </p:spPr>
        </p:pic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A3E93BB2-57D5-488C-8CF9-900D73F7B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3372" y="3474430"/>
              <a:ext cx="623366" cy="485172"/>
            </a:xfrm>
            <a:prstGeom prst="rect">
              <a:avLst/>
            </a:prstGeom>
          </p:spPr>
        </p:pic>
      </p:grp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0B3BC408-5462-4418-BACA-8AC8934EA6B1}"/>
              </a:ext>
            </a:extLst>
          </p:cNvPr>
          <p:cNvGrpSpPr/>
          <p:nvPr/>
        </p:nvGrpSpPr>
        <p:grpSpPr>
          <a:xfrm>
            <a:off x="6298602" y="4542974"/>
            <a:ext cx="5373688" cy="2054503"/>
            <a:chOff x="6244576" y="4721503"/>
            <a:chExt cx="5373688" cy="2054503"/>
          </a:xfrm>
        </p:grpSpPr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77305C8C-E081-4BF3-AFD0-BB2CDE5C43E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1299" y="5166044"/>
              <a:ext cx="1256965" cy="1323119"/>
            </a:xfrm>
            <a:prstGeom prst="rect">
              <a:avLst/>
            </a:prstGeom>
          </p:spPr>
        </p:pic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734A3977-86E0-4286-AF5D-283B09A34E55}"/>
                </a:ext>
              </a:extLst>
            </p:cNvPr>
            <p:cNvSpPr/>
            <p:nvPr/>
          </p:nvSpPr>
          <p:spPr>
            <a:xfrm>
              <a:off x="6244576" y="4721503"/>
              <a:ext cx="3398741" cy="2054503"/>
            </a:xfrm>
            <a:prstGeom prst="ellipse">
              <a:avLst/>
            </a:prstGeom>
            <a:solidFill>
              <a:srgbClr val="F2828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78" name="Grafik 77" descr="Ein Bild, das Objekt enthält.&#10;&#10;Mit hoher Zuverlässigkeit generierte Beschreibung">
              <a:extLst>
                <a:ext uri="{FF2B5EF4-FFF2-40B4-BE49-F238E27FC236}">
                  <a16:creationId xmlns:a16="http://schemas.microsoft.com/office/drawing/2014/main" id="{2F2312E0-2058-459E-B43C-B6866B7F3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6726" y="5118674"/>
              <a:ext cx="589118" cy="222519"/>
            </a:xfrm>
            <a:prstGeom prst="rect">
              <a:avLst/>
            </a:prstGeom>
          </p:spPr>
        </p:pic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2E89843D-210D-4F7E-A5F7-C805C19442E0}"/>
                </a:ext>
              </a:extLst>
            </p:cNvPr>
            <p:cNvSpPr txBox="1"/>
            <p:nvPr/>
          </p:nvSpPr>
          <p:spPr>
            <a:xfrm>
              <a:off x="7476563" y="5018377"/>
              <a:ext cx="203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,</a:t>
              </a:r>
              <a:endParaRPr lang="de-CH" sz="2400" dirty="0"/>
            </a:p>
          </p:txBody>
        </p:sp>
        <p:sp>
          <p:nvSpPr>
            <p:cNvPr id="81" name="Runde Klammer links/rechts 80">
              <a:extLst>
                <a:ext uri="{FF2B5EF4-FFF2-40B4-BE49-F238E27FC236}">
                  <a16:creationId xmlns:a16="http://schemas.microsoft.com/office/drawing/2014/main" id="{520EA5B9-DE7A-449B-8EB0-AACA0EC4678B}"/>
                </a:ext>
              </a:extLst>
            </p:cNvPr>
            <p:cNvSpPr/>
            <p:nvPr/>
          </p:nvSpPr>
          <p:spPr>
            <a:xfrm>
              <a:off x="6886725" y="5056196"/>
              <a:ext cx="1483517" cy="352266"/>
            </a:xfrm>
            <a:prstGeom prst="bracketPair">
              <a:avLst>
                <a:gd name="adj" fmla="val 188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2" name="Grafik 81" descr="Ein Bild, das Objekt enthält.&#10;&#10;Mit hoher Zuverlässigkeit generierte Beschreibung">
              <a:extLst>
                <a:ext uri="{FF2B5EF4-FFF2-40B4-BE49-F238E27FC236}">
                  <a16:creationId xmlns:a16="http://schemas.microsoft.com/office/drawing/2014/main" id="{49EF4ED0-9B5A-417E-82D1-111E508BD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0316" y="5605834"/>
              <a:ext cx="589118" cy="222519"/>
            </a:xfrm>
            <a:prstGeom prst="rect">
              <a:avLst/>
            </a:prstGeom>
          </p:spPr>
        </p:pic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85E7A275-500C-4E0B-AD04-12F0170A0FCE}"/>
                </a:ext>
              </a:extLst>
            </p:cNvPr>
            <p:cNvSpPr txBox="1"/>
            <p:nvPr/>
          </p:nvSpPr>
          <p:spPr>
            <a:xfrm>
              <a:off x="8570153" y="5505537"/>
              <a:ext cx="203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,</a:t>
              </a:r>
              <a:endParaRPr lang="de-CH" sz="2400" dirty="0"/>
            </a:p>
          </p:txBody>
        </p:sp>
        <p:sp>
          <p:nvSpPr>
            <p:cNvPr id="84" name="Runde Klammer links/rechts 83">
              <a:extLst>
                <a:ext uri="{FF2B5EF4-FFF2-40B4-BE49-F238E27FC236}">
                  <a16:creationId xmlns:a16="http://schemas.microsoft.com/office/drawing/2014/main" id="{0F927EB3-01CE-4035-88D6-D77B0D337CFE}"/>
                </a:ext>
              </a:extLst>
            </p:cNvPr>
            <p:cNvSpPr/>
            <p:nvPr/>
          </p:nvSpPr>
          <p:spPr>
            <a:xfrm>
              <a:off x="7980315" y="5543356"/>
              <a:ext cx="1483517" cy="352266"/>
            </a:xfrm>
            <a:prstGeom prst="bracketPair">
              <a:avLst>
                <a:gd name="adj" fmla="val 188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6" name="Grafik 85" descr="Ein Bild, das Objekt enthält.&#10;&#10;Mit hoher Zuverlässigkeit generierte Beschreibung">
              <a:extLst>
                <a:ext uri="{FF2B5EF4-FFF2-40B4-BE49-F238E27FC236}">
                  <a16:creationId xmlns:a16="http://schemas.microsoft.com/office/drawing/2014/main" id="{AAC5BC41-F0C3-44B7-A0A6-675C99645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904" y="6176015"/>
              <a:ext cx="589118" cy="222519"/>
            </a:xfrm>
            <a:prstGeom prst="rect">
              <a:avLst/>
            </a:prstGeom>
          </p:spPr>
        </p:pic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620C2C0E-DE4C-4DC7-970C-82F061340FC4}"/>
                </a:ext>
              </a:extLst>
            </p:cNvPr>
            <p:cNvSpPr txBox="1"/>
            <p:nvPr/>
          </p:nvSpPr>
          <p:spPr>
            <a:xfrm>
              <a:off x="7680741" y="6075718"/>
              <a:ext cx="2034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,</a:t>
              </a:r>
              <a:endParaRPr lang="de-CH" sz="2400" dirty="0"/>
            </a:p>
          </p:txBody>
        </p:sp>
        <p:sp>
          <p:nvSpPr>
            <p:cNvPr id="88" name="Runde Klammer links/rechts 87">
              <a:extLst>
                <a:ext uri="{FF2B5EF4-FFF2-40B4-BE49-F238E27FC236}">
                  <a16:creationId xmlns:a16="http://schemas.microsoft.com/office/drawing/2014/main" id="{7948E284-3942-49F3-BC94-C3A41CE100CD}"/>
                </a:ext>
              </a:extLst>
            </p:cNvPr>
            <p:cNvSpPr/>
            <p:nvPr/>
          </p:nvSpPr>
          <p:spPr>
            <a:xfrm>
              <a:off x="7090903" y="6113537"/>
              <a:ext cx="1483517" cy="352266"/>
            </a:xfrm>
            <a:prstGeom prst="bracketPair">
              <a:avLst>
                <a:gd name="adj" fmla="val 188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A79C59F5-1D26-4551-A1B8-4C8907566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470" y="4931324"/>
              <a:ext cx="377183" cy="469440"/>
            </a:xfrm>
            <a:prstGeom prst="rect">
              <a:avLst/>
            </a:prstGeom>
          </p:spPr>
        </p:pic>
        <p:pic>
          <p:nvPicPr>
            <p:cNvPr id="91" name="Grafik 90">
              <a:extLst>
                <a:ext uri="{FF2B5EF4-FFF2-40B4-BE49-F238E27FC236}">
                  <a16:creationId xmlns:a16="http://schemas.microsoft.com/office/drawing/2014/main" id="{2F5A8F75-FD5F-43DF-925A-253474F47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819" y="5422079"/>
              <a:ext cx="403769" cy="461665"/>
            </a:xfrm>
            <a:prstGeom prst="rect">
              <a:avLst/>
            </a:prstGeom>
          </p:spPr>
        </p:pic>
        <p:pic>
          <p:nvPicPr>
            <p:cNvPr id="92" name="Grafik 91">
              <a:extLst>
                <a:ext uri="{FF2B5EF4-FFF2-40B4-BE49-F238E27FC236}">
                  <a16:creationId xmlns:a16="http://schemas.microsoft.com/office/drawing/2014/main" id="{26421F99-BC5B-481D-80F9-CFD6D9482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374" y="6047510"/>
              <a:ext cx="502558" cy="391146"/>
            </a:xfrm>
            <a:prstGeom prst="rect">
              <a:avLst/>
            </a:prstGeom>
          </p:spPr>
        </p:pic>
      </p:grpSp>
      <p:pic>
        <p:nvPicPr>
          <p:cNvPr id="93" name="Grafik 92">
            <a:extLst>
              <a:ext uri="{FF2B5EF4-FFF2-40B4-BE49-F238E27FC236}">
                <a16:creationId xmlns:a16="http://schemas.microsoft.com/office/drawing/2014/main" id="{707FFA6B-A3AF-4991-8D28-B03DD0A7A2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582" y="799565"/>
            <a:ext cx="335885" cy="3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1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6785E-7371-49AB-BA9C-894C94CD7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FLIC</a:t>
            </a:r>
            <a:endParaRPr lang="de-DE" dirty="0"/>
          </a:p>
        </p:txBody>
      </p:sp>
      <p:pic>
        <p:nvPicPr>
          <p:cNvPr id="4" name="Inhaltsplatzhalter 27">
            <a:extLst>
              <a:ext uri="{FF2B5EF4-FFF2-40B4-BE49-F238E27FC236}">
                <a16:creationId xmlns:a16="http://schemas.microsoft.com/office/drawing/2014/main" id="{C448CD3C-38A8-4258-B945-FA9ECC6D3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13" y="1561920"/>
            <a:ext cx="1327418" cy="1082847"/>
          </a:xfrm>
          <a:prstGeom prst="rect">
            <a:avLst/>
          </a:prstGeom>
        </p:spPr>
      </p:pic>
      <p:pic>
        <p:nvPicPr>
          <p:cNvPr id="5" name="Grafik 4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4F283B63-5EAB-4B53-A2CE-37722BB4BB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32" y="3593098"/>
            <a:ext cx="1520576" cy="5743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2AB3F32-457C-4D44-8B8D-02A41D6B57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13" y="5112600"/>
            <a:ext cx="785251" cy="977320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9C7A27F-9F2F-4DE1-BAFC-1D931C67F2BA}"/>
              </a:ext>
            </a:extLst>
          </p:cNvPr>
          <p:cNvCxnSpPr>
            <a:cxnSpLocks/>
          </p:cNvCxnSpPr>
          <p:nvPr/>
        </p:nvCxnSpPr>
        <p:spPr>
          <a:xfrm>
            <a:off x="5259494" y="2302433"/>
            <a:ext cx="1979694" cy="684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9C2EFD6-6E15-4DDF-BF01-728517676B71}"/>
              </a:ext>
            </a:extLst>
          </p:cNvPr>
          <p:cNvCxnSpPr>
            <a:cxnSpLocks/>
          </p:cNvCxnSpPr>
          <p:nvPr/>
        </p:nvCxnSpPr>
        <p:spPr>
          <a:xfrm flipV="1">
            <a:off x="5278906" y="3182638"/>
            <a:ext cx="1960282" cy="516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78374704-07A1-43AA-AA33-42B7ACC18290}"/>
              </a:ext>
            </a:extLst>
          </p:cNvPr>
          <p:cNvSpPr txBox="1"/>
          <p:nvPr/>
        </p:nvSpPr>
        <p:spPr>
          <a:xfrm>
            <a:off x="7418467" y="2782669"/>
            <a:ext cx="275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similar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29C43F1-76ED-46DC-9209-43C96DBC3925}"/>
              </a:ext>
            </a:extLst>
          </p:cNvPr>
          <p:cNvCxnSpPr>
            <a:cxnSpLocks/>
          </p:cNvCxnSpPr>
          <p:nvPr/>
        </p:nvCxnSpPr>
        <p:spPr>
          <a:xfrm>
            <a:off x="5259494" y="4154398"/>
            <a:ext cx="1962607" cy="516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FD87EBB-15C7-4BD9-94A0-AABA96B95017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5259494" y="4866238"/>
            <a:ext cx="1962607" cy="687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76631076-6DFF-469C-BDC9-FEBCE35B60EF}"/>
              </a:ext>
            </a:extLst>
          </p:cNvPr>
          <p:cNvSpPr txBox="1"/>
          <p:nvPr/>
        </p:nvSpPr>
        <p:spPr>
          <a:xfrm>
            <a:off x="7401380" y="4466269"/>
            <a:ext cx="275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3600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kumimoji="0" lang="de-CH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</a:t>
            </a:r>
            <a:r>
              <a:rPr kumimoji="0" lang="de-CH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de-CH" sz="3600" dirty="0">
                <a:solidFill>
                  <a:prstClr val="black"/>
                </a:solidFill>
                <a:latin typeface="Calibri" panose="020F0502020204030204"/>
              </a:rPr>
              <a:t>s</a:t>
            </a:r>
            <a:r>
              <a:rPr kumimoji="0" lang="de-CH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imilar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881585D-0081-497D-9CF8-7F152D8349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4036" y="365125"/>
            <a:ext cx="2469196" cy="9362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DBC6156-3037-42DF-A527-4FEEDA3273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194" y="3347040"/>
            <a:ext cx="620190" cy="121447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D70785E-FA2E-4520-859D-2344D58189A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194" y="1890452"/>
            <a:ext cx="620190" cy="121447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E74E1A9-3905-4179-98B2-1E7B098E42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304" y="4946406"/>
            <a:ext cx="620190" cy="121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23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2356C1B-AF78-4D0E-82B7-6806448700B4}"/>
              </a:ext>
            </a:extLst>
          </p:cNvPr>
          <p:cNvGrpSpPr/>
          <p:nvPr/>
        </p:nvGrpSpPr>
        <p:grpSpPr>
          <a:xfrm>
            <a:off x="852169" y="1257698"/>
            <a:ext cx="11235211" cy="4342604"/>
            <a:chOff x="70701" y="1488999"/>
            <a:chExt cx="11981509" cy="4385454"/>
          </a:xfrm>
        </p:grpSpPr>
        <p:pic>
          <p:nvPicPr>
            <p:cNvPr id="29" name="Grafik 28" descr="Ein Bild, das Objekt enthält.&#10;&#10;Mit hoher Zuverlässigkeit generierte Beschreibung">
              <a:extLst>
                <a:ext uri="{FF2B5EF4-FFF2-40B4-BE49-F238E27FC236}">
                  <a16:creationId xmlns:a16="http://schemas.microsoft.com/office/drawing/2014/main" id="{35452D4F-0258-40A6-9822-E5D2B97C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1" y="3880721"/>
              <a:ext cx="1466265" cy="553834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67E76797-3F87-4D21-84C7-4491698B2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37" y="1488999"/>
              <a:ext cx="1262390" cy="1029800"/>
            </a:xfrm>
            <a:prstGeom prst="rect">
              <a:avLst/>
            </a:prstGeom>
          </p:spPr>
        </p:pic>
        <p:sp>
          <p:nvSpPr>
            <p:cNvPr id="32" name="Scrollen: vertikal 31">
              <a:extLst>
                <a:ext uri="{FF2B5EF4-FFF2-40B4-BE49-F238E27FC236}">
                  <a16:creationId xmlns:a16="http://schemas.microsoft.com/office/drawing/2014/main" id="{B8FE144E-94A1-4A1D-BE8B-303535016598}"/>
                </a:ext>
              </a:extLst>
            </p:cNvPr>
            <p:cNvSpPr/>
            <p:nvPr/>
          </p:nvSpPr>
          <p:spPr>
            <a:xfrm>
              <a:off x="107322" y="4546506"/>
              <a:ext cx="1772399" cy="775465"/>
            </a:xfrm>
            <a:prstGeom prst="verticalScroll">
              <a:avLst/>
            </a:prstGeom>
            <a:solidFill>
              <a:srgbClr val="51693B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/>
                <a:t>S1</a:t>
              </a:r>
              <a:r>
                <a:rPr lang="en-GB" sz="2000" dirty="0"/>
                <a:t>, </a:t>
              </a:r>
              <a:r>
                <a:rPr lang="en-GB" sz="2000" dirty="0" err="1"/>
                <a:t>S2</a:t>
              </a:r>
              <a:r>
                <a:rPr lang="en-GB" sz="2000" dirty="0"/>
                <a:t>, </a:t>
              </a:r>
              <a:r>
                <a:rPr lang="en-GB" sz="2000" dirty="0" err="1"/>
                <a:t>S3</a:t>
              </a:r>
              <a:r>
                <a:rPr lang="en-GB" sz="2000"/>
                <a:t>, S4</a:t>
              </a:r>
              <a:endParaRPr lang="de-CH" sz="2000" dirty="0"/>
            </a:p>
          </p:txBody>
        </p: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E8175400-9811-4A57-97BF-2BA97A8B3AA3}"/>
                </a:ext>
              </a:extLst>
            </p:cNvPr>
            <p:cNvGrpSpPr/>
            <p:nvPr/>
          </p:nvGrpSpPr>
          <p:grpSpPr>
            <a:xfrm>
              <a:off x="7438390" y="3225091"/>
              <a:ext cx="1789391" cy="1559167"/>
              <a:chOff x="4845676" y="1346522"/>
              <a:chExt cx="2859110" cy="2585361"/>
            </a:xfrm>
          </p:grpSpPr>
          <p:sp>
            <p:nvSpPr>
              <p:cNvPr id="53" name="Rechteck: abgerundete Ecken 52">
                <a:extLst>
                  <a:ext uri="{FF2B5EF4-FFF2-40B4-BE49-F238E27FC236}">
                    <a16:creationId xmlns:a16="http://schemas.microsoft.com/office/drawing/2014/main" id="{47B20315-1462-4D16-9492-B755440A35C1}"/>
                  </a:ext>
                </a:extLst>
              </p:cNvPr>
              <p:cNvSpPr/>
              <p:nvPr/>
            </p:nvSpPr>
            <p:spPr>
              <a:xfrm>
                <a:off x="4845676" y="1346522"/>
                <a:ext cx="2859110" cy="2585361"/>
              </a:xfrm>
              <a:prstGeom prst="roundRect">
                <a:avLst/>
              </a:prstGeom>
              <a:solidFill>
                <a:srgbClr val="3B447D"/>
              </a:solidFill>
              <a:ln cap="sq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4400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690D9102-891F-4297-8DFC-240408BB8899}"/>
                  </a:ext>
                </a:extLst>
              </p:cNvPr>
              <p:cNvSpPr/>
              <p:nvPr/>
            </p:nvSpPr>
            <p:spPr>
              <a:xfrm>
                <a:off x="5020667" y="2559208"/>
                <a:ext cx="2643706" cy="1171781"/>
              </a:xfrm>
              <a:prstGeom prst="rect">
                <a:avLst/>
              </a:prstGeom>
              <a:solidFill>
                <a:srgbClr val="3B447D"/>
              </a:solidFill>
              <a:ln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2400" dirty="0" err="1"/>
                  <a:t>Predicting</a:t>
                </a:r>
                <a:endParaRPr lang="de-CH" sz="2400" dirty="0"/>
              </a:p>
              <a:p>
                <a:pPr algn="ctr"/>
                <a:endParaRPr lang="de-DE" sz="4400" dirty="0"/>
              </a:p>
            </p:txBody>
          </p:sp>
        </p:grpSp>
        <p:sp>
          <p:nvSpPr>
            <p:cNvPr id="34" name="Scrollen: vertikal 33">
              <a:extLst>
                <a:ext uri="{FF2B5EF4-FFF2-40B4-BE49-F238E27FC236}">
                  <a16:creationId xmlns:a16="http://schemas.microsoft.com/office/drawing/2014/main" id="{52DBD861-6BED-46C0-8B48-EE62F574F8A9}"/>
                </a:ext>
              </a:extLst>
            </p:cNvPr>
            <p:cNvSpPr/>
            <p:nvPr/>
          </p:nvSpPr>
          <p:spPr>
            <a:xfrm>
              <a:off x="5606604" y="3612301"/>
              <a:ext cx="1072547" cy="670702"/>
            </a:xfrm>
            <a:prstGeom prst="verticalScroll">
              <a:avLst/>
            </a:prstGeom>
            <a:solidFill>
              <a:srgbClr val="51693B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/>
                <a:t>S1</a:t>
              </a:r>
              <a:r>
                <a:rPr lang="en-GB" sz="2000" dirty="0"/>
                <a:t>,</a:t>
              </a:r>
              <a:r>
                <a:rPr lang="en-GB" sz="2000"/>
                <a:t> </a:t>
              </a:r>
              <a:r>
                <a:rPr lang="en-GB" sz="2000" dirty="0" err="1"/>
                <a:t>S4</a:t>
              </a:r>
              <a:endParaRPr lang="de-CH" sz="2000" dirty="0"/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E0BCCB9C-E5AE-4F43-83F8-77DE935C98B2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1777360" y="4348473"/>
              <a:ext cx="1440173" cy="5857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E516B9C9-47DB-40DD-9F42-F3AE504918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2427" y="2334035"/>
              <a:ext cx="1795106" cy="9475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32C5F78-322C-40BF-93F5-ADBEA05FA2AD}"/>
                </a:ext>
              </a:extLst>
            </p:cNvPr>
            <p:cNvCxnSpPr>
              <a:cxnSpLocks/>
              <a:stCxn id="51" idx="3"/>
              <a:endCxn id="34" idx="1"/>
            </p:cNvCxnSpPr>
            <p:nvPr/>
          </p:nvCxnSpPr>
          <p:spPr>
            <a:xfrm flipV="1">
              <a:off x="4975409" y="3947652"/>
              <a:ext cx="719728" cy="7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14271AB4-02F5-4EE8-9602-D530E2A9009F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9227781" y="4004675"/>
              <a:ext cx="77453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dditionszeichen 39">
              <a:extLst>
                <a:ext uri="{FF2B5EF4-FFF2-40B4-BE49-F238E27FC236}">
                  <a16:creationId xmlns:a16="http://schemas.microsoft.com/office/drawing/2014/main" id="{E5E53434-62AA-49F5-BDAF-F669095B13F9}"/>
                </a:ext>
              </a:extLst>
            </p:cNvPr>
            <p:cNvSpPr/>
            <p:nvPr/>
          </p:nvSpPr>
          <p:spPr>
            <a:xfrm>
              <a:off x="10027606" y="3532280"/>
              <a:ext cx="893292" cy="944787"/>
            </a:xfrm>
            <a:prstGeom prst="mathPlus">
              <a:avLst>
                <a:gd name="adj1" fmla="val 11505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p:sp>
          <p:nvSpPr>
            <p:cNvPr id="43" name="Minuszeichen 42">
              <a:extLst>
                <a:ext uri="{FF2B5EF4-FFF2-40B4-BE49-F238E27FC236}">
                  <a16:creationId xmlns:a16="http://schemas.microsoft.com/office/drawing/2014/main" id="{359E4E6A-8BDA-4E3B-9757-6277AE8713A5}"/>
                </a:ext>
              </a:extLst>
            </p:cNvPr>
            <p:cNvSpPr/>
            <p:nvPr/>
          </p:nvSpPr>
          <p:spPr>
            <a:xfrm>
              <a:off x="11105683" y="3755221"/>
              <a:ext cx="946527" cy="402418"/>
            </a:xfrm>
            <a:prstGeom prst="mathMin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95E5749F-6EC0-41E7-9454-7D02BE0874DF}"/>
                </a:ext>
              </a:extLst>
            </p:cNvPr>
            <p:cNvSpPr txBox="1"/>
            <p:nvPr/>
          </p:nvSpPr>
          <p:spPr>
            <a:xfrm>
              <a:off x="10708929" y="3362876"/>
              <a:ext cx="47452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7000" dirty="0"/>
                <a:t>/</a:t>
              </a:r>
              <a:endParaRPr lang="de-DE" sz="8200" dirty="0"/>
            </a:p>
          </p:txBody>
        </p:sp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652A6CDD-B2F0-4E19-A7CC-0AAAC77104ED}"/>
                </a:ext>
              </a:extLst>
            </p:cNvPr>
            <p:cNvGrpSpPr/>
            <p:nvPr/>
          </p:nvGrpSpPr>
          <p:grpSpPr>
            <a:xfrm>
              <a:off x="3186018" y="3168854"/>
              <a:ext cx="1789391" cy="1559167"/>
              <a:chOff x="4845676" y="1346522"/>
              <a:chExt cx="2859110" cy="2585361"/>
            </a:xfrm>
          </p:grpSpPr>
          <p:sp>
            <p:nvSpPr>
              <p:cNvPr id="51" name="Rechteck: abgerundete Ecken 50">
                <a:extLst>
                  <a:ext uri="{FF2B5EF4-FFF2-40B4-BE49-F238E27FC236}">
                    <a16:creationId xmlns:a16="http://schemas.microsoft.com/office/drawing/2014/main" id="{E72EE2DC-08BF-4229-8DD1-8E880AFDFE72}"/>
                  </a:ext>
                </a:extLst>
              </p:cNvPr>
              <p:cNvSpPr/>
              <p:nvPr/>
            </p:nvSpPr>
            <p:spPr>
              <a:xfrm>
                <a:off x="4845676" y="1346522"/>
                <a:ext cx="2859110" cy="2585361"/>
              </a:xfrm>
              <a:prstGeom prst="roundRect">
                <a:avLst/>
              </a:prstGeom>
              <a:solidFill>
                <a:srgbClr val="3B447D"/>
              </a:solidFill>
              <a:ln cap="sq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4400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40A15A0-7436-4E30-A814-5E99AF9AC899}"/>
                  </a:ext>
                </a:extLst>
              </p:cNvPr>
              <p:cNvSpPr/>
              <p:nvPr/>
            </p:nvSpPr>
            <p:spPr>
              <a:xfrm>
                <a:off x="5020668" y="2559208"/>
                <a:ext cx="2436992" cy="1243014"/>
              </a:xfrm>
              <a:prstGeom prst="rect">
                <a:avLst/>
              </a:prstGeom>
              <a:solidFill>
                <a:srgbClr val="3B447D"/>
              </a:solidFill>
              <a:ln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2400"/>
                  <a:t>Sampling</a:t>
                </a:r>
                <a:endParaRPr lang="de-CH" sz="2400" dirty="0"/>
              </a:p>
              <a:p>
                <a:pPr algn="ctr"/>
                <a:endParaRPr lang="de-DE" sz="4400" dirty="0"/>
              </a:p>
            </p:txBody>
          </p:sp>
        </p:grp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63FBC33A-261D-444C-BB45-ABFA2EB8DC34}"/>
                </a:ext>
              </a:extLst>
            </p:cNvPr>
            <p:cNvCxnSpPr>
              <a:cxnSpLocks/>
            </p:cNvCxnSpPr>
            <p:nvPr/>
          </p:nvCxnSpPr>
          <p:spPr>
            <a:xfrm>
              <a:off x="6558409" y="3908188"/>
              <a:ext cx="8799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319823DB-8C3A-40D0-9652-065F150D6781}"/>
                </a:ext>
              </a:extLst>
            </p:cNvPr>
            <p:cNvCxnSpPr>
              <a:cxnSpLocks/>
            </p:cNvCxnSpPr>
            <p:nvPr/>
          </p:nvCxnSpPr>
          <p:spPr>
            <a:xfrm>
              <a:off x="1422426" y="2212881"/>
              <a:ext cx="6720088" cy="10058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F3AD9772-E69C-45B5-AF51-C8A647E66B16}"/>
                </a:ext>
              </a:extLst>
            </p:cNvPr>
            <p:cNvSpPr txBox="1"/>
            <p:nvPr/>
          </p:nvSpPr>
          <p:spPr>
            <a:xfrm>
              <a:off x="70701" y="2673033"/>
              <a:ext cx="1809020" cy="372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>
                  <a:solidFill>
                    <a:srgbClr val="FF0000"/>
                  </a:solidFill>
                </a:rPr>
                <a:t>Context</a:t>
              </a:r>
              <a:r>
                <a:rPr lang="de-CH" dirty="0">
                  <a:solidFill>
                    <a:srgbClr val="FF0000"/>
                  </a:solidFill>
                </a:rPr>
                <a:t> </a:t>
              </a:r>
              <a:r>
                <a:rPr lang="de-CH" dirty="0" err="1">
                  <a:solidFill>
                    <a:srgbClr val="FF0000"/>
                  </a:solidFill>
                </a:rPr>
                <a:t>Product</a:t>
              </a:r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D4662581-19CA-4124-A3E3-D20D6439DF8D}"/>
                </a:ext>
              </a:extLst>
            </p:cNvPr>
            <p:cNvSpPr txBox="1"/>
            <p:nvPr/>
          </p:nvSpPr>
          <p:spPr>
            <a:xfrm>
              <a:off x="93311" y="5501477"/>
              <a:ext cx="2249046" cy="372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Target </a:t>
              </a:r>
              <a:r>
                <a:rPr lang="de-CH" dirty="0" err="1">
                  <a:solidFill>
                    <a:srgbClr val="FF0000"/>
                  </a:solidFill>
                </a:rPr>
                <a:t>Product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562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02F31-2F8F-476D-81AC-97929E9D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FLIC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F47765D-8137-4109-A2A0-59EFDF76336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0" y="1690688"/>
            <a:ext cx="9040091" cy="115002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4DC6D24-A92E-4495-8AF5-AA5CA2AE8F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35" y="4304822"/>
            <a:ext cx="672000" cy="121447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65922BE-96EF-442E-BF65-2FB6977C531A}"/>
              </a:ext>
            </a:extLst>
          </p:cNvPr>
          <p:cNvSpPr txBox="1"/>
          <p:nvPr/>
        </p:nvSpPr>
        <p:spPr>
          <a:xfrm>
            <a:off x="4649726" y="5914071"/>
            <a:ext cx="1666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</a:t>
            </a: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CH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vector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Inhaltsplatzhalter 27">
            <a:extLst>
              <a:ext uri="{FF2B5EF4-FFF2-40B4-BE49-F238E27FC236}">
                <a16:creationId xmlns:a16="http://schemas.microsoft.com/office/drawing/2014/main" id="{DA793DEE-9CA4-4F08-B29C-A682CB9713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31" y="4084465"/>
            <a:ext cx="1327418" cy="1082847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F670B52-E5B6-41E8-BF50-8C68A3300AA3}"/>
              </a:ext>
            </a:extLst>
          </p:cNvPr>
          <p:cNvCxnSpPr>
            <a:cxnSpLocks/>
          </p:cNvCxnSpPr>
          <p:nvPr/>
        </p:nvCxnSpPr>
        <p:spPr>
          <a:xfrm>
            <a:off x="3048000" y="4815078"/>
            <a:ext cx="19534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49BEE20-FB9B-4DAD-A415-0BBA7B0B349D}"/>
              </a:ext>
            </a:extLst>
          </p:cNvPr>
          <p:cNvCxnSpPr>
            <a:cxnSpLocks/>
          </p:cNvCxnSpPr>
          <p:nvPr/>
        </p:nvCxnSpPr>
        <p:spPr>
          <a:xfrm flipV="1">
            <a:off x="5943600" y="2590801"/>
            <a:ext cx="3311236" cy="203508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9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02F31-2F8F-476D-81AC-97929E9D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FLIC Training Set</a:t>
            </a:r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5138901-D042-4611-9FF7-05BEEA7D2FC9}"/>
              </a:ext>
            </a:extLst>
          </p:cNvPr>
          <p:cNvGrpSpPr/>
          <p:nvPr/>
        </p:nvGrpSpPr>
        <p:grpSpPr>
          <a:xfrm>
            <a:off x="5557393" y="368734"/>
            <a:ext cx="3876541" cy="2070928"/>
            <a:chOff x="4514461" y="655224"/>
            <a:chExt cx="3876541" cy="2070928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C16AD590-2421-40D5-BC7D-F5111E1B74B7}"/>
                </a:ext>
              </a:extLst>
            </p:cNvPr>
            <p:cNvSpPr/>
            <p:nvPr/>
          </p:nvSpPr>
          <p:spPr>
            <a:xfrm>
              <a:off x="4514461" y="655224"/>
              <a:ext cx="3876541" cy="207092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85A4A6B-2737-498D-9FF6-D5146E100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9673" y="1308272"/>
              <a:ext cx="554785" cy="690483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03C7F2E-5A0A-4E19-8D42-F3E9E6AB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7902" y="1316003"/>
              <a:ext cx="593694" cy="67882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175CF8D-895A-472E-9872-BA75B4A0A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1702" y="2048723"/>
              <a:ext cx="623366" cy="485172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74DA0DEC-6903-49A8-BD31-C7C868108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89930" y="1175849"/>
              <a:ext cx="623366" cy="485172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46B37455-BEBB-4FE1-A0A8-993A5C77F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2195" y="2170749"/>
              <a:ext cx="716722" cy="266823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E91C7160-0DF1-489B-AFC7-092592E35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878" y="1531424"/>
              <a:ext cx="716722" cy="576257"/>
            </a:xfrm>
            <a:prstGeom prst="rect">
              <a:avLst/>
            </a:prstGeom>
          </p:spPr>
        </p:pic>
        <p:pic>
          <p:nvPicPr>
            <p:cNvPr id="18" name="Grafik 17" descr="Ein Bild, das Objekt enthält.&#10;&#10;Mit hoher Zuverlässigkeit generierte Beschreibung">
              <a:extLst>
                <a:ext uri="{FF2B5EF4-FFF2-40B4-BE49-F238E27FC236}">
                  <a16:creationId xmlns:a16="http://schemas.microsoft.com/office/drawing/2014/main" id="{C07ED83D-FEE7-4856-AC06-5E3648B77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2463" y="724399"/>
              <a:ext cx="706408" cy="266823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9570512-2962-4300-9522-F017EA3EE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3311" y="872754"/>
              <a:ext cx="716722" cy="584669"/>
            </a:xfrm>
            <a:prstGeom prst="rect">
              <a:avLst/>
            </a:prstGeom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0F2BBAB-A456-4A95-BC0C-037E6EEDA269}"/>
              </a:ext>
            </a:extLst>
          </p:cNvPr>
          <p:cNvGrpSpPr/>
          <p:nvPr/>
        </p:nvGrpSpPr>
        <p:grpSpPr>
          <a:xfrm>
            <a:off x="582588" y="3460385"/>
            <a:ext cx="4779238" cy="1587891"/>
            <a:chOff x="518227" y="2776906"/>
            <a:chExt cx="4779238" cy="1587891"/>
          </a:xfrm>
        </p:grpSpPr>
        <p:pic>
          <p:nvPicPr>
            <p:cNvPr id="25" name="Grafik 24" descr="Ein Bild, das Objekt enthält.&#10;&#10;Mit hoher Zuverlässigkeit generierte Beschreibung">
              <a:extLst>
                <a:ext uri="{FF2B5EF4-FFF2-40B4-BE49-F238E27FC236}">
                  <a16:creationId xmlns:a16="http://schemas.microsoft.com/office/drawing/2014/main" id="{EAD4CA20-19E4-44FB-8B1F-56DB2F78B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227" y="3429000"/>
              <a:ext cx="706408" cy="266823"/>
            </a:xfrm>
            <a:prstGeom prst="rect">
              <a:avLst/>
            </a:prstGeom>
          </p:spPr>
        </p:pic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3E24E9D6-F916-49C3-B4B6-3591BB9A55EA}"/>
                </a:ext>
              </a:extLst>
            </p:cNvPr>
            <p:cNvCxnSpPr>
              <a:cxnSpLocks/>
            </p:cNvCxnSpPr>
            <p:nvPr/>
          </p:nvCxnSpPr>
          <p:spPr>
            <a:xfrm>
              <a:off x="1381125" y="3562411"/>
              <a:ext cx="8382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1A9E2C47-CF45-453A-B2BD-6731696473E0}"/>
                </a:ext>
              </a:extLst>
            </p:cNvPr>
            <p:cNvSpPr/>
            <p:nvPr/>
          </p:nvSpPr>
          <p:spPr>
            <a:xfrm>
              <a:off x="2375815" y="2776906"/>
              <a:ext cx="2921650" cy="158789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2DA2992D-6ADC-45E3-BBF9-B16C6998D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46620" y="3253986"/>
              <a:ext cx="623366" cy="485172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4345F6B1-8003-47B4-BE56-6D5D9C307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3367" y="3734995"/>
              <a:ext cx="716722" cy="266823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A5A9F86-E7A2-4CAD-A2D2-8812821A3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8746" y="2889761"/>
              <a:ext cx="716722" cy="584669"/>
            </a:xfrm>
            <a:prstGeom prst="rect">
              <a:avLst/>
            </a:prstGeom>
          </p:spPr>
        </p:pic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1351C29-69AA-44A8-8810-EB7A7CA8C4E0}"/>
              </a:ext>
            </a:extLst>
          </p:cNvPr>
          <p:cNvGrpSpPr/>
          <p:nvPr/>
        </p:nvGrpSpPr>
        <p:grpSpPr>
          <a:xfrm>
            <a:off x="7451778" y="2833408"/>
            <a:ext cx="4383412" cy="3091788"/>
            <a:chOff x="456064" y="4389048"/>
            <a:chExt cx="3520514" cy="2283355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1F5F34A1-5A62-4182-B1A4-1623614E6AA4}"/>
                </a:ext>
              </a:extLst>
            </p:cNvPr>
            <p:cNvSpPr/>
            <p:nvPr/>
          </p:nvSpPr>
          <p:spPr>
            <a:xfrm>
              <a:off x="456064" y="4389048"/>
              <a:ext cx="3520514" cy="2283355"/>
            </a:xfrm>
            <a:prstGeom prst="ellipse">
              <a:avLst/>
            </a:prstGeom>
            <a:solidFill>
              <a:srgbClr val="F2828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D18844A9-5997-4254-A6A4-7F7BFE7F9B7E}"/>
                </a:ext>
              </a:extLst>
            </p:cNvPr>
            <p:cNvGrpSpPr/>
            <p:nvPr/>
          </p:nvGrpSpPr>
          <p:grpSpPr>
            <a:xfrm>
              <a:off x="814451" y="4524461"/>
              <a:ext cx="1713963" cy="1012687"/>
              <a:chOff x="505362" y="1138365"/>
              <a:chExt cx="1713963" cy="1012687"/>
            </a:xfrm>
          </p:grpSpPr>
          <p:sp>
            <p:nvSpPr>
              <p:cNvPr id="3" name="Ellipse 2">
                <a:extLst>
                  <a:ext uri="{FF2B5EF4-FFF2-40B4-BE49-F238E27FC236}">
                    <a16:creationId xmlns:a16="http://schemas.microsoft.com/office/drawing/2014/main" id="{5B0381E3-293E-4EBA-8B88-A6F90B113A4D}"/>
                  </a:ext>
                </a:extLst>
              </p:cNvPr>
              <p:cNvSpPr/>
              <p:nvPr/>
            </p:nvSpPr>
            <p:spPr>
              <a:xfrm>
                <a:off x="505362" y="1138365"/>
                <a:ext cx="1713963" cy="1012687"/>
              </a:xfrm>
              <a:prstGeom prst="ellipse">
                <a:avLst/>
              </a:prstGeom>
              <a:solidFill>
                <a:srgbClr val="BD1D1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4" name="Grafik 33" descr="Ein Bild, das Objekt enthält.&#10;&#10;Mit hoher Zuverlässigkeit generierte Beschreibung">
                <a:extLst>
                  <a:ext uri="{FF2B5EF4-FFF2-40B4-BE49-F238E27FC236}">
                    <a16:creationId xmlns:a16="http://schemas.microsoft.com/office/drawing/2014/main" id="{65D5D0C9-7329-4A7C-9754-4C958459C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963" y="1416374"/>
                <a:ext cx="553734" cy="209154"/>
              </a:xfrm>
              <a:prstGeom prst="rect">
                <a:avLst/>
              </a:prstGeom>
            </p:spPr>
          </p:pic>
          <p:pic>
            <p:nvPicPr>
              <p:cNvPr id="35" name="Grafik 34">
                <a:extLst>
                  <a:ext uri="{FF2B5EF4-FFF2-40B4-BE49-F238E27FC236}">
                    <a16:creationId xmlns:a16="http://schemas.microsoft.com/office/drawing/2014/main" id="{BCB09CDF-1183-46DE-A4BB-59714A984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2886" y="1227551"/>
                <a:ext cx="527677" cy="430455"/>
              </a:xfrm>
              <a:prstGeom prst="rect">
                <a:avLst/>
              </a:prstGeom>
            </p:spPr>
          </p:pic>
          <p:pic>
            <p:nvPicPr>
              <p:cNvPr id="70" name="Grafik 69">
                <a:extLst>
                  <a:ext uri="{FF2B5EF4-FFF2-40B4-BE49-F238E27FC236}">
                    <a16:creationId xmlns:a16="http://schemas.microsoft.com/office/drawing/2014/main" id="{2E5BB6BA-61FA-4C83-87D6-24FE33497A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474" y="1824182"/>
                <a:ext cx="673674" cy="250797"/>
              </a:xfrm>
              <a:prstGeom prst="rect">
                <a:avLst/>
              </a:prstGeom>
            </p:spPr>
          </p:pic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A521EA0A-7585-4F49-B420-09EC9A568AA8}"/>
                </a:ext>
              </a:extLst>
            </p:cNvPr>
            <p:cNvGrpSpPr/>
            <p:nvPr/>
          </p:nvGrpSpPr>
          <p:grpSpPr>
            <a:xfrm>
              <a:off x="2085445" y="5248547"/>
              <a:ext cx="1713963" cy="1012687"/>
              <a:chOff x="505362" y="1138365"/>
              <a:chExt cx="1713963" cy="1012687"/>
            </a:xfrm>
          </p:grpSpPr>
          <p:sp>
            <p:nvSpPr>
              <p:cNvPr id="72" name="Ellipse 71">
                <a:extLst>
                  <a:ext uri="{FF2B5EF4-FFF2-40B4-BE49-F238E27FC236}">
                    <a16:creationId xmlns:a16="http://schemas.microsoft.com/office/drawing/2014/main" id="{A85761FA-06D3-4E49-826F-1B847E904B36}"/>
                  </a:ext>
                </a:extLst>
              </p:cNvPr>
              <p:cNvSpPr/>
              <p:nvPr/>
            </p:nvSpPr>
            <p:spPr>
              <a:xfrm>
                <a:off x="505362" y="1138365"/>
                <a:ext cx="1713963" cy="1012687"/>
              </a:xfrm>
              <a:prstGeom prst="ellipse">
                <a:avLst/>
              </a:prstGeom>
              <a:solidFill>
                <a:srgbClr val="BD1D1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3" name="Grafik 72" descr="Ein Bild, das Objekt enthält.&#10;&#10;Mit hoher Zuverlässigkeit generierte Beschreibung">
                <a:extLst>
                  <a:ext uri="{FF2B5EF4-FFF2-40B4-BE49-F238E27FC236}">
                    <a16:creationId xmlns:a16="http://schemas.microsoft.com/office/drawing/2014/main" id="{EE645E33-FE21-4CF8-91D9-7E817DAB95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963" y="1416374"/>
                <a:ext cx="553734" cy="209154"/>
              </a:xfrm>
              <a:prstGeom prst="rect">
                <a:avLst/>
              </a:prstGeom>
            </p:spPr>
          </p:pic>
        </p:grpSp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B63AC11F-68E0-498E-821E-CE42EFF34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76446" y="5639874"/>
              <a:ext cx="623366" cy="485172"/>
            </a:xfrm>
            <a:prstGeom prst="rect">
              <a:avLst/>
            </a:prstGeom>
          </p:spPr>
        </p:pic>
      </p:grp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A31D6F4D-7DD1-4FA5-9593-7A611B3BC267}"/>
              </a:ext>
            </a:extLst>
          </p:cNvPr>
          <p:cNvCxnSpPr>
            <a:cxnSpLocks/>
          </p:cNvCxnSpPr>
          <p:nvPr/>
        </p:nvCxnSpPr>
        <p:spPr>
          <a:xfrm>
            <a:off x="5576443" y="4278995"/>
            <a:ext cx="17244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16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7329EE-C82E-4004-BF2A-FDD26D46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</a:t>
            </a:r>
            <a:r>
              <a:rPr lang="de-CH"/>
              <a:t>umber of Sampled Sentences</a:t>
            </a:r>
            <a:endParaRPr lang="de-DE" dirty="0"/>
          </a:p>
        </p:txBody>
      </p:sp>
      <p:pic>
        <p:nvPicPr>
          <p:cNvPr id="5" name="Inhaltsplatzhalter 4" descr="Ein Bild, das Screenshot, drinnen, Monitor, Bildschirm enthält.&#10;&#10;Mit hoher Zuverlässigkeit generierte Beschreibung">
            <a:extLst>
              <a:ext uri="{FF2B5EF4-FFF2-40B4-BE49-F238E27FC236}">
                <a16:creationId xmlns:a16="http://schemas.microsoft.com/office/drawing/2014/main" id="{84F77486-EBEF-4696-855A-6A7826F37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91"/>
          <a:stretch/>
        </p:blipFill>
        <p:spPr>
          <a:xfrm>
            <a:off x="3519854" y="1432419"/>
            <a:ext cx="4507523" cy="4157205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F4B8567-BF79-42A6-BB1F-2C3A99A149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47" y="5705065"/>
            <a:ext cx="7356951" cy="787810"/>
          </a:xfrm>
          <a:prstGeom prst="rect">
            <a:avLst/>
          </a:prstGeom>
        </p:spPr>
      </p:pic>
      <p:pic>
        <p:nvPicPr>
          <p:cNvPr id="8" name="Inhaltsplatzhalter 4" descr="Ein Bild, das Screenshot, drinnen, Monitor, Bildschirm enthält.&#10;&#10;Mit hoher Zuverlässigkeit generierte Beschreibung">
            <a:extLst>
              <a:ext uri="{FF2B5EF4-FFF2-40B4-BE49-F238E27FC236}">
                <a16:creationId xmlns:a16="http://schemas.microsoft.com/office/drawing/2014/main" id="{9FC5783C-C407-4D8C-973E-BF17BF118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8"/>
          <a:stretch/>
        </p:blipFill>
        <p:spPr>
          <a:xfrm>
            <a:off x="8027377" y="1268376"/>
            <a:ext cx="1404823" cy="415720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F8B5CCF-AB63-40A1-A9ED-7433B29FF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2611" y="225273"/>
            <a:ext cx="2469196" cy="93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94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7329EE-C82E-4004-BF2A-FDD26D46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With and Without Context </a:t>
            </a:r>
            <a:endParaRPr lang="de-DE" dirty="0"/>
          </a:p>
        </p:txBody>
      </p:sp>
      <p:pic>
        <p:nvPicPr>
          <p:cNvPr id="5" name="Inhaltsplatzhalter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68442E09-F973-4D84-BDFA-61BAE61A3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99"/>
          <a:stretch/>
        </p:blipFill>
        <p:spPr>
          <a:xfrm>
            <a:off x="2895600" y="1332483"/>
            <a:ext cx="5655274" cy="4931791"/>
          </a:xfrm>
        </p:spPr>
      </p:pic>
    </p:spTree>
    <p:extLst>
      <p:ext uri="{BB962C8B-B14F-4D97-AF65-F5344CB8AC3E}">
        <p14:creationId xmlns:p14="http://schemas.microsoft.com/office/powerpoint/2010/main" val="4215603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llipse 46">
            <a:extLst>
              <a:ext uri="{FF2B5EF4-FFF2-40B4-BE49-F238E27FC236}">
                <a16:creationId xmlns:a16="http://schemas.microsoft.com/office/drawing/2014/main" id="{91830EE5-56F2-417D-A0CD-9D68F44ECA4C}"/>
              </a:ext>
            </a:extLst>
          </p:cNvPr>
          <p:cNvSpPr/>
          <p:nvPr/>
        </p:nvSpPr>
        <p:spPr>
          <a:xfrm>
            <a:off x="6391682" y="1138709"/>
            <a:ext cx="5474940" cy="3509491"/>
          </a:xfrm>
          <a:prstGeom prst="ellipse">
            <a:avLst/>
          </a:prstGeom>
          <a:solidFill>
            <a:srgbClr val="F2828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80C0ACD7-6BDA-46F2-B6F9-D2231B27E09F}"/>
              </a:ext>
            </a:extLst>
          </p:cNvPr>
          <p:cNvSpPr/>
          <p:nvPr/>
        </p:nvSpPr>
        <p:spPr>
          <a:xfrm>
            <a:off x="493486" y="703717"/>
            <a:ext cx="5400690" cy="42746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6E8BE116-863A-4636-A6E7-3460EADE37B3}"/>
              </a:ext>
            </a:extLst>
          </p:cNvPr>
          <p:cNvSpPr/>
          <p:nvPr/>
        </p:nvSpPr>
        <p:spPr>
          <a:xfrm>
            <a:off x="73666" y="361949"/>
            <a:ext cx="6022334" cy="57249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A03DBB6-4970-4E7D-9A19-C2BADEE17698}"/>
              </a:ext>
            </a:extLst>
          </p:cNvPr>
          <p:cNvGrpSpPr/>
          <p:nvPr/>
        </p:nvGrpSpPr>
        <p:grpSpPr>
          <a:xfrm>
            <a:off x="8474818" y="3636261"/>
            <a:ext cx="1959428" cy="743882"/>
            <a:chOff x="1988458" y="965394"/>
            <a:chExt cx="1959428" cy="743882"/>
          </a:xfrm>
        </p:grpSpPr>
        <p:pic>
          <p:nvPicPr>
            <p:cNvPr id="15" name="Grafik 14" descr="Ein Bild, das Objekt enthält.&#10;&#10;Mit hoher Zuverlässigkeit generierte Beschreibung">
              <a:extLst>
                <a:ext uri="{FF2B5EF4-FFF2-40B4-BE49-F238E27FC236}">
                  <a16:creationId xmlns:a16="http://schemas.microsoft.com/office/drawing/2014/main" id="{598D6A54-9CBC-4435-9B65-5D84C7B4E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5918" y="1154807"/>
              <a:ext cx="884654" cy="334149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7843BE68-EA2E-4BA9-B392-D34DF82D5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3390" y="965394"/>
              <a:ext cx="641814" cy="523562"/>
            </a:xfrm>
            <a:prstGeom prst="rect">
              <a:avLst/>
            </a:prstGeom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BDDACF37-29DA-4007-A985-478A367842C5}"/>
                </a:ext>
              </a:extLst>
            </p:cNvPr>
            <p:cNvSpPr txBox="1"/>
            <p:nvPr/>
          </p:nvSpPr>
          <p:spPr>
            <a:xfrm>
              <a:off x="2850602" y="1124501"/>
              <a:ext cx="2872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/>
                <a:t>,</a:t>
              </a:r>
              <a:endParaRPr lang="de-CH" sz="3200"/>
            </a:p>
          </p:txBody>
        </p:sp>
        <p:sp>
          <p:nvSpPr>
            <p:cNvPr id="18" name="Runde Klammer links/rechts 17">
              <a:extLst>
                <a:ext uri="{FF2B5EF4-FFF2-40B4-BE49-F238E27FC236}">
                  <a16:creationId xmlns:a16="http://schemas.microsoft.com/office/drawing/2014/main" id="{F0817ED7-18F2-414A-A053-805F31F759D4}"/>
                </a:ext>
              </a:extLst>
            </p:cNvPr>
            <p:cNvSpPr/>
            <p:nvPr/>
          </p:nvSpPr>
          <p:spPr>
            <a:xfrm>
              <a:off x="1988458" y="965394"/>
              <a:ext cx="1959428" cy="743882"/>
            </a:xfrm>
            <a:prstGeom prst="bracketPair">
              <a:avLst>
                <a:gd name="adj" fmla="val 188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87970E9-C113-427F-9E0D-BD96AB1A113A}"/>
              </a:ext>
            </a:extLst>
          </p:cNvPr>
          <p:cNvGrpSpPr/>
          <p:nvPr/>
        </p:nvGrpSpPr>
        <p:grpSpPr>
          <a:xfrm>
            <a:off x="7043237" y="1943838"/>
            <a:ext cx="1959428" cy="745900"/>
            <a:chOff x="2343122" y="3713888"/>
            <a:chExt cx="1959428" cy="745900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80021BDE-4DD7-4097-BB46-338096E93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332" y="4033990"/>
              <a:ext cx="716722" cy="266823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B53E3DCB-6132-4DEB-8621-215D13573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2241" y="3724556"/>
              <a:ext cx="716722" cy="576257"/>
            </a:xfrm>
            <a:prstGeom prst="rect">
              <a:avLst/>
            </a:prstGeom>
          </p:spPr>
        </p:pic>
        <p:sp>
          <p:nvSpPr>
            <p:cNvPr id="22" name="Runde Klammer links/rechts 21">
              <a:extLst>
                <a:ext uri="{FF2B5EF4-FFF2-40B4-BE49-F238E27FC236}">
                  <a16:creationId xmlns:a16="http://schemas.microsoft.com/office/drawing/2014/main" id="{F20C8FF1-DF54-4FD2-ABBB-45B0D7EFE434}"/>
                </a:ext>
              </a:extLst>
            </p:cNvPr>
            <p:cNvSpPr/>
            <p:nvPr/>
          </p:nvSpPr>
          <p:spPr>
            <a:xfrm>
              <a:off x="2343122" y="3713888"/>
              <a:ext cx="1959428" cy="743882"/>
            </a:xfrm>
            <a:prstGeom prst="bracketPair">
              <a:avLst>
                <a:gd name="adj" fmla="val 188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C36B5450-E4A6-4528-8246-C86CF55FC685}"/>
                </a:ext>
              </a:extLst>
            </p:cNvPr>
            <p:cNvSpPr txBox="1"/>
            <p:nvPr/>
          </p:nvSpPr>
          <p:spPr>
            <a:xfrm>
              <a:off x="3210906" y="3875013"/>
              <a:ext cx="2277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/>
                <a:t>,</a:t>
              </a:r>
              <a:endParaRPr lang="de-CH" sz="3200"/>
            </a:p>
          </p:txBody>
        </p:sp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5AB6C298-F49C-413E-B967-964345089B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358" y="2171326"/>
            <a:ext cx="554785" cy="690483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3EF5AC6-BDEE-472C-B1DE-71F5396EC8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825" y="2171326"/>
            <a:ext cx="593694" cy="678823"/>
          </a:xfrm>
          <a:prstGeom prst="rect">
            <a:avLst/>
          </a:prstGeom>
        </p:spPr>
      </p:pic>
      <p:sp>
        <p:nvSpPr>
          <p:cNvPr id="26" name="Runde Klammer links/rechts 25">
            <a:extLst>
              <a:ext uri="{FF2B5EF4-FFF2-40B4-BE49-F238E27FC236}">
                <a16:creationId xmlns:a16="http://schemas.microsoft.com/office/drawing/2014/main" id="{1F646281-BE93-4289-91FD-D6FFE55CE06D}"/>
              </a:ext>
            </a:extLst>
          </p:cNvPr>
          <p:cNvSpPr/>
          <p:nvPr/>
        </p:nvSpPr>
        <p:spPr>
          <a:xfrm>
            <a:off x="3392675" y="2171326"/>
            <a:ext cx="1959428" cy="743882"/>
          </a:xfrm>
          <a:prstGeom prst="bracketPair">
            <a:avLst>
              <a:gd name="adj" fmla="val 188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E8BDCE5-5576-4A8A-9813-2218FA90A9C4}"/>
              </a:ext>
            </a:extLst>
          </p:cNvPr>
          <p:cNvSpPr txBox="1"/>
          <p:nvPr/>
        </p:nvSpPr>
        <p:spPr>
          <a:xfrm>
            <a:off x="4243143" y="2426922"/>
            <a:ext cx="150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/>
              <a:t>,</a:t>
            </a:r>
            <a:endParaRPr lang="de-CH" sz="320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EED43182-AD13-4874-8914-14836BAB43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69" y="2621945"/>
            <a:ext cx="623366" cy="485172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D37BC19-58E4-4CCD-B1A8-1B09578412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5459" y="2621945"/>
            <a:ext cx="623366" cy="485172"/>
          </a:xfrm>
          <a:prstGeom prst="rect">
            <a:avLst/>
          </a:prstGeom>
        </p:spPr>
      </p:pic>
      <p:sp>
        <p:nvSpPr>
          <p:cNvPr id="43" name="Runde Klammer links/rechts 42">
            <a:extLst>
              <a:ext uri="{FF2B5EF4-FFF2-40B4-BE49-F238E27FC236}">
                <a16:creationId xmlns:a16="http://schemas.microsoft.com/office/drawing/2014/main" id="{9B1404F7-B88A-40FC-9F12-99C603C307C1}"/>
              </a:ext>
            </a:extLst>
          </p:cNvPr>
          <p:cNvSpPr/>
          <p:nvPr/>
        </p:nvSpPr>
        <p:spPr>
          <a:xfrm>
            <a:off x="891174" y="2491581"/>
            <a:ext cx="1959428" cy="743882"/>
          </a:xfrm>
          <a:prstGeom prst="bracketPair">
            <a:avLst>
              <a:gd name="adj" fmla="val 1887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E4AED679-127B-40F0-9D66-754AC1AB82C3}"/>
              </a:ext>
            </a:extLst>
          </p:cNvPr>
          <p:cNvSpPr txBox="1"/>
          <p:nvPr/>
        </p:nvSpPr>
        <p:spPr>
          <a:xfrm>
            <a:off x="1758958" y="2652706"/>
            <a:ext cx="227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/>
              <a:t>,</a:t>
            </a:r>
            <a:endParaRPr lang="de-CH" sz="320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B061B4E-460C-4525-8EA7-481B86F4DFEF}"/>
              </a:ext>
            </a:extLst>
          </p:cNvPr>
          <p:cNvGrpSpPr/>
          <p:nvPr/>
        </p:nvGrpSpPr>
        <p:grpSpPr>
          <a:xfrm>
            <a:off x="1387142" y="881026"/>
            <a:ext cx="1959428" cy="805797"/>
            <a:chOff x="7797292" y="903479"/>
            <a:chExt cx="1959428" cy="805797"/>
          </a:xfrm>
        </p:grpSpPr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752F14B8-1C96-47BF-9654-BC49F4C44756}"/>
                </a:ext>
              </a:extLst>
            </p:cNvPr>
            <p:cNvSpPr txBox="1"/>
            <p:nvPr/>
          </p:nvSpPr>
          <p:spPr>
            <a:xfrm>
              <a:off x="8659436" y="1124501"/>
              <a:ext cx="2872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/>
                <a:t>,</a:t>
              </a:r>
              <a:endParaRPr lang="de-CH" sz="3200"/>
            </a:p>
          </p:txBody>
        </p:sp>
        <p:sp>
          <p:nvSpPr>
            <p:cNvPr id="55" name="Runde Klammer links/rechts 54">
              <a:extLst>
                <a:ext uri="{FF2B5EF4-FFF2-40B4-BE49-F238E27FC236}">
                  <a16:creationId xmlns:a16="http://schemas.microsoft.com/office/drawing/2014/main" id="{2F060BC1-C2B6-421D-B5E3-60D53CC1C8DB}"/>
                </a:ext>
              </a:extLst>
            </p:cNvPr>
            <p:cNvSpPr/>
            <p:nvPr/>
          </p:nvSpPr>
          <p:spPr>
            <a:xfrm>
              <a:off x="7797292" y="965394"/>
              <a:ext cx="1959428" cy="743882"/>
            </a:xfrm>
            <a:prstGeom prst="bracketPair">
              <a:avLst>
                <a:gd name="adj" fmla="val 188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8A8C08DE-0A57-4CB6-AC51-F576DC3E3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5412" y="939046"/>
              <a:ext cx="716722" cy="576257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0140DE1E-81FF-478C-B238-B42E0D50C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2665" y="903479"/>
              <a:ext cx="593694" cy="678823"/>
            </a:xfrm>
            <a:prstGeom prst="rect">
              <a:avLst/>
            </a:prstGeom>
          </p:spPr>
        </p:pic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3E564A7-BB34-4F07-AFD2-ECA79D25193E}"/>
              </a:ext>
            </a:extLst>
          </p:cNvPr>
          <p:cNvGrpSpPr/>
          <p:nvPr/>
        </p:nvGrpSpPr>
        <p:grpSpPr>
          <a:xfrm>
            <a:off x="9345193" y="2317797"/>
            <a:ext cx="1959428" cy="840371"/>
            <a:chOff x="9201509" y="2171326"/>
            <a:chExt cx="1959428" cy="840371"/>
          </a:xfrm>
        </p:grpSpPr>
        <p:pic>
          <p:nvPicPr>
            <p:cNvPr id="52" name="Grafik 51" descr="Ein Bild, das Objekt enthält.&#10;&#10;Mit hoher Zuverlässigkeit generierte Beschreibung">
              <a:extLst>
                <a:ext uri="{FF2B5EF4-FFF2-40B4-BE49-F238E27FC236}">
                  <a16:creationId xmlns:a16="http://schemas.microsoft.com/office/drawing/2014/main" id="{FE598391-7E97-455E-9A85-046EF94B4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0845" y="2462229"/>
              <a:ext cx="884654" cy="334149"/>
            </a:xfrm>
            <a:prstGeom prst="rect">
              <a:avLst/>
            </a:prstGeom>
          </p:spPr>
        </p:pic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54329650-E9C9-4A29-AF88-3BFC10AAE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7192" y="2171326"/>
              <a:ext cx="554785" cy="690483"/>
            </a:xfrm>
            <a:prstGeom prst="rect">
              <a:avLst/>
            </a:prstGeom>
          </p:spPr>
        </p:pic>
        <p:sp>
          <p:nvSpPr>
            <p:cNvPr id="62" name="Runde Klammer links/rechts 61">
              <a:extLst>
                <a:ext uri="{FF2B5EF4-FFF2-40B4-BE49-F238E27FC236}">
                  <a16:creationId xmlns:a16="http://schemas.microsoft.com/office/drawing/2014/main" id="{677E4DB3-4CE3-4F61-92F5-B6CD274748E1}"/>
                </a:ext>
              </a:extLst>
            </p:cNvPr>
            <p:cNvSpPr/>
            <p:nvPr/>
          </p:nvSpPr>
          <p:spPr>
            <a:xfrm>
              <a:off x="9201509" y="2171326"/>
              <a:ext cx="1959428" cy="743882"/>
            </a:xfrm>
            <a:prstGeom prst="bracketPair">
              <a:avLst>
                <a:gd name="adj" fmla="val 188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66B706D1-0599-43CB-BD6B-C29D356F9A2F}"/>
                </a:ext>
              </a:extLst>
            </p:cNvPr>
            <p:cNvSpPr txBox="1"/>
            <p:nvPr/>
          </p:nvSpPr>
          <p:spPr>
            <a:xfrm>
              <a:off x="10051977" y="2426922"/>
              <a:ext cx="1506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/>
                <a:t>,</a:t>
              </a:r>
              <a:endParaRPr lang="de-CH" sz="3200"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50ADE37-F91A-41D2-84A7-24B3A1B7C8BF}"/>
              </a:ext>
            </a:extLst>
          </p:cNvPr>
          <p:cNvGrpSpPr/>
          <p:nvPr/>
        </p:nvGrpSpPr>
        <p:grpSpPr>
          <a:xfrm>
            <a:off x="1007773" y="4277427"/>
            <a:ext cx="1959428" cy="745900"/>
            <a:chOff x="1185641" y="4890574"/>
            <a:chExt cx="1959428" cy="745900"/>
          </a:xfrm>
        </p:grpSpPr>
        <p:sp>
          <p:nvSpPr>
            <p:cNvPr id="58" name="Runde Klammer links/rechts 57">
              <a:extLst>
                <a:ext uri="{FF2B5EF4-FFF2-40B4-BE49-F238E27FC236}">
                  <a16:creationId xmlns:a16="http://schemas.microsoft.com/office/drawing/2014/main" id="{D223A244-63DA-44C5-9F09-B81D01F8283C}"/>
                </a:ext>
              </a:extLst>
            </p:cNvPr>
            <p:cNvSpPr/>
            <p:nvPr/>
          </p:nvSpPr>
          <p:spPr>
            <a:xfrm>
              <a:off x="1185641" y="4890574"/>
              <a:ext cx="1959428" cy="743882"/>
            </a:xfrm>
            <a:prstGeom prst="bracketPair">
              <a:avLst>
                <a:gd name="adj" fmla="val 188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FDA00226-6A94-4167-A9BB-875E805492B7}"/>
                </a:ext>
              </a:extLst>
            </p:cNvPr>
            <p:cNvSpPr txBox="1"/>
            <p:nvPr/>
          </p:nvSpPr>
          <p:spPr>
            <a:xfrm>
              <a:off x="2053425" y="5051699"/>
              <a:ext cx="2277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/>
                <a:t>,</a:t>
              </a:r>
              <a:endParaRPr lang="de-CH" sz="3200"/>
            </a:p>
          </p:txBody>
        </p:sp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A0516BE2-41B3-4C2A-A96C-3010B95C7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01436" y="5061334"/>
              <a:ext cx="623366" cy="485172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299E5760-E8E2-49CF-8E8C-028E3B242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565" y="4917273"/>
              <a:ext cx="554785" cy="690483"/>
            </a:xfrm>
            <a:prstGeom prst="rect">
              <a:avLst/>
            </a:prstGeom>
          </p:spPr>
        </p:pic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D279910-12DB-44E8-BBBF-E489BBABF21D}"/>
              </a:ext>
            </a:extLst>
          </p:cNvPr>
          <p:cNvGrpSpPr/>
          <p:nvPr/>
        </p:nvGrpSpPr>
        <p:grpSpPr>
          <a:xfrm>
            <a:off x="3602364" y="3677987"/>
            <a:ext cx="1959428" cy="819536"/>
            <a:chOff x="3852550" y="3084532"/>
            <a:chExt cx="1959428" cy="819536"/>
          </a:xfrm>
        </p:grpSpPr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E4F3156A-5ABE-404F-9998-9927E3660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3497" y="3383324"/>
              <a:ext cx="716722" cy="266823"/>
            </a:xfrm>
            <a:prstGeom prst="rect">
              <a:avLst/>
            </a:prstGeom>
          </p:spPr>
        </p:pic>
        <p:sp>
          <p:nvSpPr>
            <p:cNvPr id="66" name="Runde Klammer links/rechts 65">
              <a:extLst>
                <a:ext uri="{FF2B5EF4-FFF2-40B4-BE49-F238E27FC236}">
                  <a16:creationId xmlns:a16="http://schemas.microsoft.com/office/drawing/2014/main" id="{2F55A880-3073-4643-9DB4-9F5F7A430CDA}"/>
                </a:ext>
              </a:extLst>
            </p:cNvPr>
            <p:cNvSpPr/>
            <p:nvPr/>
          </p:nvSpPr>
          <p:spPr>
            <a:xfrm>
              <a:off x="3852550" y="3158168"/>
              <a:ext cx="1959428" cy="743882"/>
            </a:xfrm>
            <a:prstGeom prst="bracketPair">
              <a:avLst>
                <a:gd name="adj" fmla="val 1887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565C34B7-F400-45C7-A310-040F67ED47A2}"/>
                </a:ext>
              </a:extLst>
            </p:cNvPr>
            <p:cNvSpPr txBox="1"/>
            <p:nvPr/>
          </p:nvSpPr>
          <p:spPr>
            <a:xfrm>
              <a:off x="4720334" y="3319293"/>
              <a:ext cx="2277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/>
                <a:t>,</a:t>
              </a:r>
              <a:endParaRPr lang="de-CH" sz="3200"/>
            </a:p>
          </p:txBody>
        </p:sp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02097864-B433-4A46-9661-F94E9EEEC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196" y="3084532"/>
              <a:ext cx="593694" cy="678823"/>
            </a:xfrm>
            <a:prstGeom prst="rect">
              <a:avLst/>
            </a:prstGeom>
          </p:spPr>
        </p:pic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A882A7FA-553D-4B7F-921E-3B8796BCDBD8}"/>
              </a:ext>
            </a:extLst>
          </p:cNvPr>
          <p:cNvSpPr txBox="1"/>
          <p:nvPr/>
        </p:nvSpPr>
        <p:spPr>
          <a:xfrm>
            <a:off x="8750653" y="6154283"/>
            <a:ext cx="1407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 err="1"/>
              <a:t>test</a:t>
            </a:r>
            <a:r>
              <a:rPr lang="de-CH" sz="3200" dirty="0"/>
              <a:t> </a:t>
            </a:r>
            <a:r>
              <a:rPr lang="de-CH" sz="3200" dirty="0" err="1"/>
              <a:t>set</a:t>
            </a:r>
            <a:endParaRPr lang="de-DE" sz="3200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06135CF-2AD6-4F52-8F28-5BDC46300872}"/>
              </a:ext>
            </a:extLst>
          </p:cNvPr>
          <p:cNvSpPr txBox="1"/>
          <p:nvPr/>
        </p:nvSpPr>
        <p:spPr>
          <a:xfrm>
            <a:off x="2264424" y="6268158"/>
            <a:ext cx="2062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200" dirty="0" err="1"/>
              <a:t>training</a:t>
            </a:r>
            <a:r>
              <a:rPr lang="de-CH" sz="3200" dirty="0"/>
              <a:t> </a:t>
            </a:r>
            <a:r>
              <a:rPr lang="de-CH" sz="3200" dirty="0" err="1"/>
              <a:t>set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3197386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7329EE-C82E-4004-BF2A-FDD26D465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New Test Sets</a:t>
            </a:r>
            <a:endParaRPr lang="de-DE" dirty="0"/>
          </a:p>
        </p:txBody>
      </p:sp>
      <p:pic>
        <p:nvPicPr>
          <p:cNvPr id="7" name="Inhaltsplatzhalter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9EC407A4-BB38-49A2-8628-553629E0E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62"/>
          <a:stretch/>
        </p:blipFill>
        <p:spPr>
          <a:xfrm>
            <a:off x="3762374" y="1476375"/>
            <a:ext cx="5667375" cy="4875460"/>
          </a:xfrm>
        </p:spPr>
      </p:pic>
    </p:spTree>
    <p:extLst>
      <p:ext uri="{BB962C8B-B14F-4D97-AF65-F5344CB8AC3E}">
        <p14:creationId xmlns:p14="http://schemas.microsoft.com/office/powerpoint/2010/main" val="2363659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758E6-900E-409F-A7EC-47B0881E0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Comparison to Baselines</a:t>
            </a:r>
          </a:p>
        </p:txBody>
      </p:sp>
      <p:pic>
        <p:nvPicPr>
          <p:cNvPr id="6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6D48BA2B-55AE-4511-B77C-80CA2394F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9167"/>
            <a:ext cx="10284607" cy="481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31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758E6-900E-409F-A7EC-47B0881E0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Number of Sampled Sentences</a:t>
            </a:r>
          </a:p>
        </p:txBody>
      </p:sp>
      <p:pic>
        <p:nvPicPr>
          <p:cNvPr id="4" name="Grafik 3" descr="Ein Bild, das Screenshot, drinnen, Monitor, Bildschirm enthält.&#10;&#10;Mit hoher Zuverlässigkeit generierte Beschreibung">
            <a:extLst>
              <a:ext uri="{FF2B5EF4-FFF2-40B4-BE49-F238E27FC236}">
                <a16:creationId xmlns:a16="http://schemas.microsoft.com/office/drawing/2014/main" id="{198AF855-5F47-4086-9F2C-94B55AB0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4" y="1593444"/>
            <a:ext cx="10989571" cy="468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26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7329EE-C82E-4004-BF2A-FDD26D46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With and Without Context </a:t>
            </a:r>
            <a:endParaRPr lang="de-DE" dirty="0"/>
          </a:p>
        </p:txBody>
      </p:sp>
      <p:pic>
        <p:nvPicPr>
          <p:cNvPr id="5" name="Inhaltsplatzhalter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68442E09-F973-4D84-BDFA-61BAE61A3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4409"/>
            <a:ext cx="9595774" cy="4493796"/>
          </a:xfrm>
        </p:spPr>
      </p:pic>
    </p:spTree>
    <p:extLst>
      <p:ext uri="{BB962C8B-B14F-4D97-AF65-F5344CB8AC3E}">
        <p14:creationId xmlns:p14="http://schemas.microsoft.com/office/powerpoint/2010/main" val="4157220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7329EE-C82E-4004-BF2A-FDD26D465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Test Set</a:t>
            </a:r>
            <a:endParaRPr lang="de-DE" dirty="0"/>
          </a:p>
        </p:txBody>
      </p:sp>
      <p:pic>
        <p:nvPicPr>
          <p:cNvPr id="7" name="Inhaltsplatzhalter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9EC407A4-BB38-49A2-8628-553629E0E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8958500" cy="4195354"/>
          </a:xfrm>
        </p:spPr>
      </p:pic>
    </p:spTree>
    <p:extLst>
      <p:ext uri="{BB962C8B-B14F-4D97-AF65-F5344CB8AC3E}">
        <p14:creationId xmlns:p14="http://schemas.microsoft.com/office/powerpoint/2010/main" val="95062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BB5D1A2-BA04-45DD-B7DF-D52CC58C56EE}"/>
              </a:ext>
            </a:extLst>
          </p:cNvPr>
          <p:cNvSpPr/>
          <p:nvPr/>
        </p:nvSpPr>
        <p:spPr>
          <a:xfrm>
            <a:off x="441765" y="1162428"/>
            <a:ext cx="2363145" cy="4514887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2356C1B-AF78-4D0E-82B7-6806448700B4}"/>
              </a:ext>
            </a:extLst>
          </p:cNvPr>
          <p:cNvGrpSpPr/>
          <p:nvPr/>
        </p:nvGrpSpPr>
        <p:grpSpPr>
          <a:xfrm>
            <a:off x="852169" y="1257698"/>
            <a:ext cx="11235211" cy="4342604"/>
            <a:chOff x="70701" y="1488999"/>
            <a:chExt cx="11981509" cy="4385454"/>
          </a:xfrm>
        </p:grpSpPr>
        <p:pic>
          <p:nvPicPr>
            <p:cNvPr id="29" name="Grafik 28" descr="Ein Bild, das Objekt enthält.&#10;&#10;Mit hoher Zuverlässigkeit generierte Beschreibung">
              <a:extLst>
                <a:ext uri="{FF2B5EF4-FFF2-40B4-BE49-F238E27FC236}">
                  <a16:creationId xmlns:a16="http://schemas.microsoft.com/office/drawing/2014/main" id="{35452D4F-0258-40A6-9822-E5D2B97C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1" y="3880721"/>
              <a:ext cx="1466265" cy="553834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67E76797-3F87-4D21-84C7-4491698B2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37" y="1488999"/>
              <a:ext cx="1262390" cy="1029800"/>
            </a:xfrm>
            <a:prstGeom prst="rect">
              <a:avLst/>
            </a:prstGeom>
          </p:spPr>
        </p:pic>
        <p:sp>
          <p:nvSpPr>
            <p:cNvPr id="32" name="Scrollen: vertikal 31">
              <a:extLst>
                <a:ext uri="{FF2B5EF4-FFF2-40B4-BE49-F238E27FC236}">
                  <a16:creationId xmlns:a16="http://schemas.microsoft.com/office/drawing/2014/main" id="{B8FE144E-94A1-4A1D-BE8B-303535016598}"/>
                </a:ext>
              </a:extLst>
            </p:cNvPr>
            <p:cNvSpPr/>
            <p:nvPr/>
          </p:nvSpPr>
          <p:spPr>
            <a:xfrm>
              <a:off x="107322" y="4546506"/>
              <a:ext cx="1772399" cy="775465"/>
            </a:xfrm>
            <a:prstGeom prst="verticalScroll">
              <a:avLst/>
            </a:prstGeom>
            <a:solidFill>
              <a:srgbClr val="51693B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/>
                <a:t>S1</a:t>
              </a:r>
              <a:r>
                <a:rPr lang="en-GB" sz="2000" dirty="0"/>
                <a:t>, </a:t>
              </a:r>
              <a:r>
                <a:rPr lang="en-GB" sz="2000" dirty="0" err="1"/>
                <a:t>S2</a:t>
              </a:r>
              <a:r>
                <a:rPr lang="en-GB" sz="2000" dirty="0"/>
                <a:t>, </a:t>
              </a:r>
              <a:r>
                <a:rPr lang="en-GB" sz="2000" dirty="0" err="1"/>
                <a:t>S3</a:t>
              </a:r>
              <a:r>
                <a:rPr lang="en-GB" sz="2000"/>
                <a:t>, S4</a:t>
              </a:r>
              <a:endParaRPr lang="de-CH" sz="2000" dirty="0"/>
            </a:p>
          </p:txBody>
        </p: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E8175400-9811-4A57-97BF-2BA97A8B3AA3}"/>
                </a:ext>
              </a:extLst>
            </p:cNvPr>
            <p:cNvGrpSpPr/>
            <p:nvPr/>
          </p:nvGrpSpPr>
          <p:grpSpPr>
            <a:xfrm>
              <a:off x="7438390" y="3225091"/>
              <a:ext cx="1789391" cy="1559167"/>
              <a:chOff x="4845676" y="1346522"/>
              <a:chExt cx="2859110" cy="2585361"/>
            </a:xfrm>
          </p:grpSpPr>
          <p:sp>
            <p:nvSpPr>
              <p:cNvPr id="53" name="Rechteck: abgerundete Ecken 52">
                <a:extLst>
                  <a:ext uri="{FF2B5EF4-FFF2-40B4-BE49-F238E27FC236}">
                    <a16:creationId xmlns:a16="http://schemas.microsoft.com/office/drawing/2014/main" id="{47B20315-1462-4D16-9492-B755440A35C1}"/>
                  </a:ext>
                </a:extLst>
              </p:cNvPr>
              <p:cNvSpPr/>
              <p:nvPr/>
            </p:nvSpPr>
            <p:spPr>
              <a:xfrm>
                <a:off x="4845676" y="1346522"/>
                <a:ext cx="2859110" cy="2585361"/>
              </a:xfrm>
              <a:prstGeom prst="roundRect">
                <a:avLst/>
              </a:prstGeom>
              <a:solidFill>
                <a:srgbClr val="3B447D"/>
              </a:solidFill>
              <a:ln cap="sq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4400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690D9102-891F-4297-8DFC-240408BB8899}"/>
                  </a:ext>
                </a:extLst>
              </p:cNvPr>
              <p:cNvSpPr/>
              <p:nvPr/>
            </p:nvSpPr>
            <p:spPr>
              <a:xfrm>
                <a:off x="5020667" y="2559208"/>
                <a:ext cx="2643706" cy="1171781"/>
              </a:xfrm>
              <a:prstGeom prst="rect">
                <a:avLst/>
              </a:prstGeom>
              <a:solidFill>
                <a:srgbClr val="3B447D"/>
              </a:solidFill>
              <a:ln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2400" dirty="0" err="1"/>
                  <a:t>Predicting</a:t>
                </a:r>
                <a:endParaRPr lang="de-CH" sz="2400" dirty="0"/>
              </a:p>
              <a:p>
                <a:pPr algn="ctr"/>
                <a:endParaRPr lang="de-DE" sz="4400" dirty="0"/>
              </a:p>
            </p:txBody>
          </p:sp>
        </p:grpSp>
        <p:sp>
          <p:nvSpPr>
            <p:cNvPr id="34" name="Scrollen: vertikal 33">
              <a:extLst>
                <a:ext uri="{FF2B5EF4-FFF2-40B4-BE49-F238E27FC236}">
                  <a16:creationId xmlns:a16="http://schemas.microsoft.com/office/drawing/2014/main" id="{52DBD861-6BED-46C0-8B48-EE62F574F8A9}"/>
                </a:ext>
              </a:extLst>
            </p:cNvPr>
            <p:cNvSpPr/>
            <p:nvPr/>
          </p:nvSpPr>
          <p:spPr>
            <a:xfrm>
              <a:off x="5606604" y="3612301"/>
              <a:ext cx="1072547" cy="670702"/>
            </a:xfrm>
            <a:prstGeom prst="verticalScroll">
              <a:avLst/>
            </a:prstGeom>
            <a:solidFill>
              <a:srgbClr val="51693B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/>
                <a:t>S1</a:t>
              </a:r>
              <a:r>
                <a:rPr lang="en-GB" sz="2000" dirty="0"/>
                <a:t>,</a:t>
              </a:r>
              <a:r>
                <a:rPr lang="en-GB" sz="2000"/>
                <a:t> </a:t>
              </a:r>
              <a:r>
                <a:rPr lang="en-GB" sz="2000" dirty="0" err="1"/>
                <a:t>S4</a:t>
              </a:r>
              <a:endParaRPr lang="de-CH" sz="2000" dirty="0"/>
            </a:p>
          </p:txBody>
        </p: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E0BCCB9C-E5AE-4F43-83F8-77DE935C98B2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1777360" y="4348473"/>
              <a:ext cx="1440173" cy="5857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E516B9C9-47DB-40DD-9F42-F3AE504918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2427" y="2334035"/>
              <a:ext cx="1795106" cy="9475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32C5F78-322C-40BF-93F5-ADBEA05FA2AD}"/>
                </a:ext>
              </a:extLst>
            </p:cNvPr>
            <p:cNvCxnSpPr>
              <a:cxnSpLocks/>
              <a:stCxn id="51" idx="3"/>
              <a:endCxn id="34" idx="1"/>
            </p:cNvCxnSpPr>
            <p:nvPr/>
          </p:nvCxnSpPr>
          <p:spPr>
            <a:xfrm flipV="1">
              <a:off x="4975409" y="3947652"/>
              <a:ext cx="719728" cy="7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14271AB4-02F5-4EE8-9602-D530E2A9009F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9227781" y="4004675"/>
              <a:ext cx="77453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dditionszeichen 39">
              <a:extLst>
                <a:ext uri="{FF2B5EF4-FFF2-40B4-BE49-F238E27FC236}">
                  <a16:creationId xmlns:a16="http://schemas.microsoft.com/office/drawing/2014/main" id="{E5E53434-62AA-49F5-BDAF-F669095B13F9}"/>
                </a:ext>
              </a:extLst>
            </p:cNvPr>
            <p:cNvSpPr/>
            <p:nvPr/>
          </p:nvSpPr>
          <p:spPr>
            <a:xfrm>
              <a:off x="10027606" y="3532280"/>
              <a:ext cx="893292" cy="944787"/>
            </a:xfrm>
            <a:prstGeom prst="mathPlus">
              <a:avLst>
                <a:gd name="adj1" fmla="val 11505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p:sp>
          <p:nvSpPr>
            <p:cNvPr id="43" name="Minuszeichen 42">
              <a:extLst>
                <a:ext uri="{FF2B5EF4-FFF2-40B4-BE49-F238E27FC236}">
                  <a16:creationId xmlns:a16="http://schemas.microsoft.com/office/drawing/2014/main" id="{359E4E6A-8BDA-4E3B-9757-6277AE8713A5}"/>
                </a:ext>
              </a:extLst>
            </p:cNvPr>
            <p:cNvSpPr/>
            <p:nvPr/>
          </p:nvSpPr>
          <p:spPr>
            <a:xfrm>
              <a:off x="11105683" y="3755221"/>
              <a:ext cx="946527" cy="402418"/>
            </a:xfrm>
            <a:prstGeom prst="mathMinus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C00000"/>
                </a:solidFill>
              </a:endParaRP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95E5749F-6EC0-41E7-9454-7D02BE0874DF}"/>
                </a:ext>
              </a:extLst>
            </p:cNvPr>
            <p:cNvSpPr txBox="1"/>
            <p:nvPr/>
          </p:nvSpPr>
          <p:spPr>
            <a:xfrm>
              <a:off x="10708929" y="3362876"/>
              <a:ext cx="47452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7000" dirty="0"/>
                <a:t>/</a:t>
              </a:r>
              <a:endParaRPr lang="de-DE" sz="8200" dirty="0"/>
            </a:p>
          </p:txBody>
        </p:sp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652A6CDD-B2F0-4E19-A7CC-0AAAC77104ED}"/>
                </a:ext>
              </a:extLst>
            </p:cNvPr>
            <p:cNvGrpSpPr/>
            <p:nvPr/>
          </p:nvGrpSpPr>
          <p:grpSpPr>
            <a:xfrm>
              <a:off x="3186018" y="3168854"/>
              <a:ext cx="1789391" cy="1559167"/>
              <a:chOff x="4845676" y="1346522"/>
              <a:chExt cx="2859110" cy="2585361"/>
            </a:xfrm>
          </p:grpSpPr>
          <p:sp>
            <p:nvSpPr>
              <p:cNvPr id="51" name="Rechteck: abgerundete Ecken 50">
                <a:extLst>
                  <a:ext uri="{FF2B5EF4-FFF2-40B4-BE49-F238E27FC236}">
                    <a16:creationId xmlns:a16="http://schemas.microsoft.com/office/drawing/2014/main" id="{E72EE2DC-08BF-4229-8DD1-8E880AFDFE72}"/>
                  </a:ext>
                </a:extLst>
              </p:cNvPr>
              <p:cNvSpPr/>
              <p:nvPr/>
            </p:nvSpPr>
            <p:spPr>
              <a:xfrm>
                <a:off x="4845676" y="1346522"/>
                <a:ext cx="2859110" cy="2585361"/>
              </a:xfrm>
              <a:prstGeom prst="roundRect">
                <a:avLst/>
              </a:prstGeom>
              <a:solidFill>
                <a:srgbClr val="3B447D"/>
              </a:solidFill>
              <a:ln cap="sq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4400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640A15A0-7436-4E30-A814-5E99AF9AC899}"/>
                  </a:ext>
                </a:extLst>
              </p:cNvPr>
              <p:cNvSpPr/>
              <p:nvPr/>
            </p:nvSpPr>
            <p:spPr>
              <a:xfrm>
                <a:off x="5020668" y="2559208"/>
                <a:ext cx="2436992" cy="1243014"/>
              </a:xfrm>
              <a:prstGeom prst="rect">
                <a:avLst/>
              </a:prstGeom>
              <a:solidFill>
                <a:srgbClr val="3B447D"/>
              </a:solidFill>
              <a:ln cap="sq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2400"/>
                  <a:t>Sampling</a:t>
                </a:r>
                <a:endParaRPr lang="de-CH" sz="2400" dirty="0"/>
              </a:p>
              <a:p>
                <a:pPr algn="ctr"/>
                <a:endParaRPr lang="de-DE" sz="4400" dirty="0"/>
              </a:p>
            </p:txBody>
          </p:sp>
        </p:grp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63FBC33A-261D-444C-BB45-ABFA2EB8DC34}"/>
                </a:ext>
              </a:extLst>
            </p:cNvPr>
            <p:cNvCxnSpPr>
              <a:cxnSpLocks/>
            </p:cNvCxnSpPr>
            <p:nvPr/>
          </p:nvCxnSpPr>
          <p:spPr>
            <a:xfrm>
              <a:off x="6558409" y="3908188"/>
              <a:ext cx="8799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319823DB-8C3A-40D0-9652-065F150D6781}"/>
                </a:ext>
              </a:extLst>
            </p:cNvPr>
            <p:cNvCxnSpPr>
              <a:cxnSpLocks/>
            </p:cNvCxnSpPr>
            <p:nvPr/>
          </p:nvCxnSpPr>
          <p:spPr>
            <a:xfrm>
              <a:off x="1422426" y="2212881"/>
              <a:ext cx="6720088" cy="10058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F3AD9772-E69C-45B5-AF51-C8A647E66B16}"/>
                </a:ext>
              </a:extLst>
            </p:cNvPr>
            <p:cNvSpPr txBox="1"/>
            <p:nvPr/>
          </p:nvSpPr>
          <p:spPr>
            <a:xfrm>
              <a:off x="70701" y="2673033"/>
              <a:ext cx="1809020" cy="372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>
                  <a:solidFill>
                    <a:srgbClr val="FF0000"/>
                  </a:solidFill>
                </a:rPr>
                <a:t>Context</a:t>
              </a:r>
              <a:r>
                <a:rPr lang="de-CH" dirty="0">
                  <a:solidFill>
                    <a:srgbClr val="FF0000"/>
                  </a:solidFill>
                </a:rPr>
                <a:t> </a:t>
              </a:r>
              <a:r>
                <a:rPr lang="de-CH" dirty="0" err="1">
                  <a:solidFill>
                    <a:srgbClr val="FF0000"/>
                  </a:solidFill>
                </a:rPr>
                <a:t>Product</a:t>
              </a:r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D4662581-19CA-4124-A3E3-D20D6439DF8D}"/>
                </a:ext>
              </a:extLst>
            </p:cNvPr>
            <p:cNvSpPr txBox="1"/>
            <p:nvPr/>
          </p:nvSpPr>
          <p:spPr>
            <a:xfrm>
              <a:off x="93311" y="5501477"/>
              <a:ext cx="2249046" cy="372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Target </a:t>
              </a:r>
              <a:r>
                <a:rPr lang="de-CH" dirty="0" err="1">
                  <a:solidFill>
                    <a:srgbClr val="FF0000"/>
                  </a:solidFill>
                </a:rPr>
                <a:t>Product</a:t>
              </a:r>
              <a:endParaRPr lang="de-D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83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6785E-7371-49AB-BA9C-894C94CD7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FLIC</a:t>
            </a:r>
            <a:endParaRPr lang="de-DE" dirty="0"/>
          </a:p>
        </p:txBody>
      </p:sp>
      <p:pic>
        <p:nvPicPr>
          <p:cNvPr id="4" name="Inhaltsplatzhalter 27">
            <a:extLst>
              <a:ext uri="{FF2B5EF4-FFF2-40B4-BE49-F238E27FC236}">
                <a16:creationId xmlns:a16="http://schemas.microsoft.com/office/drawing/2014/main" id="{C448CD3C-38A8-4258-B945-FA9ECC6D3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13" y="1561920"/>
            <a:ext cx="1327418" cy="1082847"/>
          </a:xfrm>
          <a:prstGeom prst="rect">
            <a:avLst/>
          </a:prstGeom>
        </p:spPr>
      </p:pic>
      <p:pic>
        <p:nvPicPr>
          <p:cNvPr id="5" name="Grafik 4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4F283B63-5EAB-4B53-A2CE-37722BB4BB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32" y="3593098"/>
            <a:ext cx="1520576" cy="5743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2AB3F32-457C-4D44-8B8D-02A41D6B57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13" y="5112600"/>
            <a:ext cx="785251" cy="977320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9C7A27F-9F2F-4DE1-BAFC-1D931C67F2BA}"/>
              </a:ext>
            </a:extLst>
          </p:cNvPr>
          <p:cNvCxnSpPr>
            <a:cxnSpLocks/>
          </p:cNvCxnSpPr>
          <p:nvPr/>
        </p:nvCxnSpPr>
        <p:spPr>
          <a:xfrm>
            <a:off x="5259494" y="2302433"/>
            <a:ext cx="1979694" cy="6846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9C2EFD6-6E15-4DDF-BF01-728517676B71}"/>
              </a:ext>
            </a:extLst>
          </p:cNvPr>
          <p:cNvCxnSpPr>
            <a:cxnSpLocks/>
          </p:cNvCxnSpPr>
          <p:nvPr/>
        </p:nvCxnSpPr>
        <p:spPr>
          <a:xfrm flipV="1">
            <a:off x="5278906" y="3182638"/>
            <a:ext cx="1960282" cy="516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78374704-07A1-43AA-AA33-42B7ACC18290}"/>
              </a:ext>
            </a:extLst>
          </p:cNvPr>
          <p:cNvSpPr txBox="1"/>
          <p:nvPr/>
        </p:nvSpPr>
        <p:spPr>
          <a:xfrm>
            <a:off x="7418467" y="2782669"/>
            <a:ext cx="275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 err="1"/>
              <a:t>similar</a:t>
            </a:r>
            <a:endParaRPr lang="de-DE" sz="3600" dirty="0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29C43F1-76ED-46DC-9209-43C96DBC3925}"/>
              </a:ext>
            </a:extLst>
          </p:cNvPr>
          <p:cNvCxnSpPr>
            <a:cxnSpLocks/>
          </p:cNvCxnSpPr>
          <p:nvPr/>
        </p:nvCxnSpPr>
        <p:spPr>
          <a:xfrm>
            <a:off x="5259494" y="4154398"/>
            <a:ext cx="1962607" cy="516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FD87EBB-15C7-4BD9-94A0-AABA96B95017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5259494" y="4866238"/>
            <a:ext cx="1962607" cy="687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76631076-6DFF-469C-BDC9-FEBCE35B60EF}"/>
              </a:ext>
            </a:extLst>
          </p:cNvPr>
          <p:cNvSpPr txBox="1"/>
          <p:nvPr/>
        </p:nvSpPr>
        <p:spPr>
          <a:xfrm>
            <a:off x="7401380" y="4466269"/>
            <a:ext cx="275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/>
              <a:t>not </a:t>
            </a:r>
            <a:r>
              <a:rPr lang="de-CH" sz="3600" dirty="0" err="1"/>
              <a:t>similar</a:t>
            </a:r>
            <a:endParaRPr lang="de-DE" sz="360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881585D-0081-497D-9CF8-7F152D8349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4036" y="365125"/>
            <a:ext cx="2469196" cy="9362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DBC6156-3037-42DF-A527-4FEEDA3273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194" y="3347040"/>
            <a:ext cx="620190" cy="121447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D70785E-FA2E-4520-859D-2344D58189A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194" y="1890452"/>
            <a:ext cx="620190" cy="121447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E74E1A9-3905-4179-98B2-1E7B098E42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304" y="4946406"/>
            <a:ext cx="620190" cy="121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8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7A115-293C-42A3-9C31-57E5297A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 err="1"/>
              <a:t>Context</a:t>
            </a:r>
            <a:r>
              <a:rPr lang="de-CH" dirty="0"/>
              <a:t> </a:t>
            </a:r>
            <a:r>
              <a:rPr lang="de-CH" dirty="0" err="1"/>
              <a:t>Product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D442ED3-375B-4519-8BB6-FC88FE3C7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4036" y="365125"/>
            <a:ext cx="2469196" cy="936200"/>
          </a:xfrm>
          <a:prstGeom prst="rect">
            <a:avLst/>
          </a:prstGeom>
        </p:spPr>
      </p:pic>
      <p:pic>
        <p:nvPicPr>
          <p:cNvPr id="28" name="Inhaltsplatzhalter 27">
            <a:extLst>
              <a:ext uri="{FF2B5EF4-FFF2-40B4-BE49-F238E27FC236}">
                <a16:creationId xmlns:a16="http://schemas.microsoft.com/office/drawing/2014/main" id="{60CFC390-4E62-4FA2-959B-B317306BF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18" y="2548630"/>
            <a:ext cx="1552292" cy="1266289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EC106594-0327-43CA-A034-9BB553CD28EA}"/>
              </a:ext>
            </a:extLst>
          </p:cNvPr>
          <p:cNvGrpSpPr/>
          <p:nvPr/>
        </p:nvGrpSpPr>
        <p:grpSpPr>
          <a:xfrm>
            <a:off x="3267376" y="2785533"/>
            <a:ext cx="1338492" cy="1396788"/>
            <a:chOff x="3295538" y="3347352"/>
            <a:chExt cx="1789391" cy="1559167"/>
          </a:xfrm>
        </p:grpSpPr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85315F8D-A9CB-4D98-B68E-06225205D444}"/>
                </a:ext>
              </a:extLst>
            </p:cNvPr>
            <p:cNvSpPr/>
            <p:nvPr/>
          </p:nvSpPr>
          <p:spPr>
            <a:xfrm>
              <a:off x="3295538" y="3347352"/>
              <a:ext cx="1789391" cy="1559167"/>
            </a:xfrm>
            <a:prstGeom prst="roundRect">
              <a:avLst>
                <a:gd name="adj" fmla="val 2479"/>
              </a:avLst>
            </a:prstGeom>
            <a:solidFill>
              <a:srgbClr val="3B447D"/>
            </a:solidFill>
            <a:ln cap="sq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4400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7024097B-27B0-4E31-9D8F-7F7ECD55089D}"/>
                </a:ext>
              </a:extLst>
            </p:cNvPr>
            <p:cNvSpPr/>
            <p:nvPr/>
          </p:nvSpPr>
          <p:spPr>
            <a:xfrm>
              <a:off x="3534919" y="3752119"/>
              <a:ext cx="1310628" cy="749631"/>
            </a:xfrm>
            <a:prstGeom prst="rect">
              <a:avLst/>
            </a:prstGeom>
            <a:solidFill>
              <a:srgbClr val="3B447D"/>
            </a:solidFill>
            <a:ln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2800" dirty="0"/>
                <a:t>FLIC</a:t>
              </a:r>
            </a:p>
          </p:txBody>
        </p:sp>
      </p:grp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5DAC6A28-E14D-45CF-9765-174974D3D56D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355610" y="3483927"/>
            <a:ext cx="91176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7EDD590-BC8C-4009-9F43-9A85DF6CECAE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4605868" y="3483927"/>
            <a:ext cx="66266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39FD578B-6390-4A85-9910-E220A34784FE}"/>
              </a:ext>
            </a:extLst>
          </p:cNvPr>
          <p:cNvGrpSpPr/>
          <p:nvPr/>
        </p:nvGrpSpPr>
        <p:grpSpPr>
          <a:xfrm>
            <a:off x="6676349" y="2705666"/>
            <a:ext cx="1789391" cy="1559167"/>
            <a:chOff x="3295538" y="3347352"/>
            <a:chExt cx="1789391" cy="1559167"/>
          </a:xfrm>
        </p:grpSpPr>
        <p:sp>
          <p:nvSpPr>
            <p:cNvPr id="51" name="Rechteck: abgerundete Ecken 50">
              <a:extLst>
                <a:ext uri="{FF2B5EF4-FFF2-40B4-BE49-F238E27FC236}">
                  <a16:creationId xmlns:a16="http://schemas.microsoft.com/office/drawing/2014/main" id="{9299D981-907D-4CCD-BF06-819F7D9CFBC2}"/>
                </a:ext>
              </a:extLst>
            </p:cNvPr>
            <p:cNvSpPr/>
            <p:nvPr/>
          </p:nvSpPr>
          <p:spPr>
            <a:xfrm>
              <a:off x="3295538" y="3347352"/>
              <a:ext cx="1789391" cy="1559167"/>
            </a:xfrm>
            <a:prstGeom prst="roundRect">
              <a:avLst>
                <a:gd name="adj" fmla="val 2479"/>
              </a:avLst>
            </a:prstGeom>
            <a:solidFill>
              <a:srgbClr val="3B447D"/>
            </a:solidFill>
            <a:ln cap="sq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4400"/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BE689D97-D0FA-40C2-B8FE-B874EC5BB689}"/>
                </a:ext>
              </a:extLst>
            </p:cNvPr>
            <p:cNvSpPr/>
            <p:nvPr/>
          </p:nvSpPr>
          <p:spPr>
            <a:xfrm>
              <a:off x="3417117" y="3702388"/>
              <a:ext cx="1550010" cy="749631"/>
            </a:xfrm>
            <a:prstGeom prst="rect">
              <a:avLst/>
            </a:prstGeom>
            <a:solidFill>
              <a:srgbClr val="3B447D"/>
            </a:solidFill>
            <a:ln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2800" dirty="0"/>
                <a:t>Feed Forward Layer</a:t>
              </a:r>
            </a:p>
          </p:txBody>
        </p:sp>
      </p:grp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6A548F6E-429B-41B2-B01C-CC288F09BBEA}"/>
              </a:ext>
            </a:extLst>
          </p:cNvPr>
          <p:cNvCxnSpPr>
            <a:cxnSpLocks/>
          </p:cNvCxnSpPr>
          <p:nvPr/>
        </p:nvCxnSpPr>
        <p:spPr>
          <a:xfrm>
            <a:off x="6013680" y="3483927"/>
            <a:ext cx="67699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4FD7FF0-B3E9-4524-9449-A95E9F0FEB89}"/>
              </a:ext>
            </a:extLst>
          </p:cNvPr>
          <p:cNvCxnSpPr>
            <a:cxnSpLocks/>
          </p:cNvCxnSpPr>
          <p:nvPr/>
        </p:nvCxnSpPr>
        <p:spPr>
          <a:xfrm>
            <a:off x="8465740" y="3415586"/>
            <a:ext cx="67699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eck 63">
            <a:extLst>
              <a:ext uri="{FF2B5EF4-FFF2-40B4-BE49-F238E27FC236}">
                <a16:creationId xmlns:a16="http://schemas.microsoft.com/office/drawing/2014/main" id="{0CDB8DE1-6AAD-4B98-8573-F28744EB774F}"/>
              </a:ext>
            </a:extLst>
          </p:cNvPr>
          <p:cNvSpPr/>
          <p:nvPr/>
        </p:nvSpPr>
        <p:spPr>
          <a:xfrm>
            <a:off x="8595583" y="5021356"/>
            <a:ext cx="2061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400" dirty="0" err="1"/>
              <a:t>context</a:t>
            </a:r>
            <a:r>
              <a:rPr lang="de-CH" sz="2400" dirty="0"/>
              <a:t> </a:t>
            </a:r>
            <a:r>
              <a:rPr lang="de-CH" sz="2400" dirty="0" err="1"/>
              <a:t>vector</a:t>
            </a:r>
            <a:endParaRPr lang="de-CH" sz="24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1C3D7549-F497-4B4C-A3D6-C118BD0ABA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98" y="2433098"/>
            <a:ext cx="943238" cy="182095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DA32B96-F96E-479B-AFB1-ACA81EE6A5D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537" y="2433213"/>
            <a:ext cx="745143" cy="182095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0B9073E-9E16-41B1-90BD-F662886BC49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752" y="3162904"/>
            <a:ext cx="1310860" cy="46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7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7A115-293C-42A3-9C31-57E5297A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Target </a:t>
            </a:r>
            <a:r>
              <a:rPr lang="de-CH" dirty="0" err="1"/>
              <a:t>Product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D442ED3-375B-4519-8BB6-FC88FE3C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036" y="365125"/>
            <a:ext cx="2469196" cy="9362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B6FE10F-DE92-4D74-AEEA-99E09A895DC0}"/>
              </a:ext>
            </a:extLst>
          </p:cNvPr>
          <p:cNvCxnSpPr>
            <a:cxnSpLocks/>
          </p:cNvCxnSpPr>
          <p:nvPr/>
        </p:nvCxnSpPr>
        <p:spPr>
          <a:xfrm flipV="1">
            <a:off x="3087566" y="4236870"/>
            <a:ext cx="590548" cy="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crollen: vertikal 37">
            <a:extLst>
              <a:ext uri="{FF2B5EF4-FFF2-40B4-BE49-F238E27FC236}">
                <a16:creationId xmlns:a16="http://schemas.microsoft.com/office/drawing/2014/main" id="{9F35BF00-C471-44DF-B3F8-DFB9B41CBD46}"/>
              </a:ext>
            </a:extLst>
          </p:cNvPr>
          <p:cNvSpPr/>
          <p:nvPr/>
        </p:nvSpPr>
        <p:spPr>
          <a:xfrm>
            <a:off x="1093176" y="3850394"/>
            <a:ext cx="2098432" cy="669949"/>
          </a:xfrm>
          <a:prstGeom prst="verticalScroll">
            <a:avLst/>
          </a:prstGeom>
          <a:solidFill>
            <a:srgbClr val="51693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/>
              <a:t>A great mouse!</a:t>
            </a:r>
            <a:endParaRPr lang="de-CH" sz="2000" dirty="0"/>
          </a:p>
        </p:txBody>
      </p: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E2B9F8A-22B6-417E-AB07-12FBA345EF0D}"/>
              </a:ext>
            </a:extLst>
          </p:cNvPr>
          <p:cNvGrpSpPr/>
          <p:nvPr/>
        </p:nvGrpSpPr>
        <p:grpSpPr>
          <a:xfrm>
            <a:off x="3678114" y="3850392"/>
            <a:ext cx="2452895" cy="772956"/>
            <a:chOff x="3295538" y="3347352"/>
            <a:chExt cx="1789391" cy="1559167"/>
          </a:xfrm>
        </p:grpSpPr>
        <p:sp>
          <p:nvSpPr>
            <p:cNvPr id="67" name="Rechteck: abgerundete Ecken 66">
              <a:extLst>
                <a:ext uri="{FF2B5EF4-FFF2-40B4-BE49-F238E27FC236}">
                  <a16:creationId xmlns:a16="http://schemas.microsoft.com/office/drawing/2014/main" id="{8D086FFF-C1E9-4B6F-B725-70637DCCD926}"/>
                </a:ext>
              </a:extLst>
            </p:cNvPr>
            <p:cNvSpPr/>
            <p:nvPr/>
          </p:nvSpPr>
          <p:spPr>
            <a:xfrm>
              <a:off x="3295538" y="3347352"/>
              <a:ext cx="1789391" cy="1559167"/>
            </a:xfrm>
            <a:prstGeom prst="roundRect">
              <a:avLst>
                <a:gd name="adj" fmla="val 2479"/>
              </a:avLst>
            </a:prstGeom>
            <a:solidFill>
              <a:srgbClr val="3B447D"/>
            </a:solidFill>
            <a:ln cap="sq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4400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10B9E665-20A2-4E58-A524-6AF0696798C1}"/>
                </a:ext>
              </a:extLst>
            </p:cNvPr>
            <p:cNvSpPr/>
            <p:nvPr/>
          </p:nvSpPr>
          <p:spPr>
            <a:xfrm>
              <a:off x="3295538" y="3752118"/>
              <a:ext cx="1789391" cy="749631"/>
            </a:xfrm>
            <a:prstGeom prst="rect">
              <a:avLst/>
            </a:prstGeom>
            <a:solidFill>
              <a:srgbClr val="3B447D"/>
            </a:solidFill>
            <a:ln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2000" dirty="0" err="1"/>
                <a:t>Sentence</a:t>
              </a:r>
              <a:r>
                <a:rPr lang="de-CH" sz="2000" dirty="0"/>
                <a:t> Embedding Model</a:t>
              </a:r>
            </a:p>
          </p:txBody>
        </p:sp>
      </p:grp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060D9BAA-5432-43D5-A5F1-B83677C1A2CD}"/>
              </a:ext>
            </a:extLst>
          </p:cNvPr>
          <p:cNvCxnSpPr>
            <a:cxnSpLocks/>
            <a:stCxn id="68" idx="3"/>
            <a:endCxn id="22" idx="1"/>
          </p:cNvCxnSpPr>
          <p:nvPr/>
        </p:nvCxnSpPr>
        <p:spPr>
          <a:xfrm>
            <a:off x="6131009" y="4236869"/>
            <a:ext cx="1004016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641DE205-9E37-4A4F-889F-141887C653A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25" y="3326394"/>
            <a:ext cx="943238" cy="1820952"/>
          </a:xfrm>
          <a:prstGeom prst="rect">
            <a:avLst/>
          </a:prstGeom>
        </p:spPr>
      </p:pic>
      <p:pic>
        <p:nvPicPr>
          <p:cNvPr id="12" name="Grafik 11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B7797BF8-E73C-4FBA-9F86-4FD1A9A5C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76" y="1884512"/>
            <a:ext cx="2228083" cy="841586"/>
          </a:xfrm>
          <a:prstGeom prst="rect">
            <a:avLst/>
          </a:prstGeom>
        </p:spPr>
      </p:pic>
      <p:sp>
        <p:nvSpPr>
          <p:cNvPr id="13" name="Scrollen: vertikal 12">
            <a:extLst>
              <a:ext uri="{FF2B5EF4-FFF2-40B4-BE49-F238E27FC236}">
                <a16:creationId xmlns:a16="http://schemas.microsoft.com/office/drawing/2014/main" id="{DBC5E099-268B-48FE-87D7-521A791692A3}"/>
              </a:ext>
            </a:extLst>
          </p:cNvPr>
          <p:cNvSpPr/>
          <p:nvPr/>
        </p:nvSpPr>
        <p:spPr>
          <a:xfrm>
            <a:off x="4390291" y="1931871"/>
            <a:ext cx="2228083" cy="689258"/>
          </a:xfrm>
          <a:prstGeom prst="verticalScroll">
            <a:avLst/>
          </a:prstGeom>
          <a:solidFill>
            <a:srgbClr val="51693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/>
              <a:t>S1, S2, S3, S4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174758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7A115-293C-42A3-9C31-57E5297A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Target </a:t>
            </a:r>
            <a:r>
              <a:rPr lang="de-CH" dirty="0" err="1"/>
              <a:t>Product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D442ED3-375B-4519-8BB6-FC88FE3C7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4036" y="365125"/>
            <a:ext cx="2469196" cy="936200"/>
          </a:xfrm>
          <a:prstGeom prst="rect">
            <a:avLst/>
          </a:prstGeom>
        </p:spPr>
      </p:pic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B6FE10F-DE92-4D74-AEEA-99E09A895DC0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1602319" y="2077166"/>
            <a:ext cx="590548" cy="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crollen: vertikal 37">
            <a:extLst>
              <a:ext uri="{FF2B5EF4-FFF2-40B4-BE49-F238E27FC236}">
                <a16:creationId xmlns:a16="http://schemas.microsoft.com/office/drawing/2014/main" id="{9F35BF00-C471-44DF-B3F8-DFB9B41CBD46}"/>
              </a:ext>
            </a:extLst>
          </p:cNvPr>
          <p:cNvSpPr/>
          <p:nvPr/>
        </p:nvSpPr>
        <p:spPr>
          <a:xfrm>
            <a:off x="930492" y="1824222"/>
            <a:ext cx="735063" cy="505891"/>
          </a:xfrm>
          <a:prstGeom prst="verticalScroll">
            <a:avLst/>
          </a:prstGeom>
          <a:solidFill>
            <a:srgbClr val="51693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/>
              <a:t>S1</a:t>
            </a:r>
            <a:endParaRPr lang="de-CH" sz="2000" dirty="0"/>
          </a:p>
        </p:txBody>
      </p: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9E2B9F8A-22B6-417E-AB07-12FBA345EF0D}"/>
              </a:ext>
            </a:extLst>
          </p:cNvPr>
          <p:cNvGrpSpPr/>
          <p:nvPr/>
        </p:nvGrpSpPr>
        <p:grpSpPr>
          <a:xfrm>
            <a:off x="2192867" y="1690688"/>
            <a:ext cx="2452895" cy="772956"/>
            <a:chOff x="3295538" y="3347352"/>
            <a:chExt cx="1789391" cy="1559167"/>
          </a:xfrm>
        </p:grpSpPr>
        <p:sp>
          <p:nvSpPr>
            <p:cNvPr id="67" name="Rechteck: abgerundete Ecken 66">
              <a:extLst>
                <a:ext uri="{FF2B5EF4-FFF2-40B4-BE49-F238E27FC236}">
                  <a16:creationId xmlns:a16="http://schemas.microsoft.com/office/drawing/2014/main" id="{8D086FFF-C1E9-4B6F-B725-70637DCCD926}"/>
                </a:ext>
              </a:extLst>
            </p:cNvPr>
            <p:cNvSpPr/>
            <p:nvPr/>
          </p:nvSpPr>
          <p:spPr>
            <a:xfrm>
              <a:off x="3295538" y="3347352"/>
              <a:ext cx="1789391" cy="1559167"/>
            </a:xfrm>
            <a:prstGeom prst="roundRect">
              <a:avLst>
                <a:gd name="adj" fmla="val 2479"/>
              </a:avLst>
            </a:prstGeom>
            <a:solidFill>
              <a:srgbClr val="3B447D"/>
            </a:solidFill>
            <a:ln cap="sq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4400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10B9E665-20A2-4E58-A524-6AF0696798C1}"/>
                </a:ext>
              </a:extLst>
            </p:cNvPr>
            <p:cNvSpPr/>
            <p:nvPr/>
          </p:nvSpPr>
          <p:spPr>
            <a:xfrm>
              <a:off x="3295538" y="3752118"/>
              <a:ext cx="1789391" cy="749631"/>
            </a:xfrm>
            <a:prstGeom prst="rect">
              <a:avLst/>
            </a:prstGeom>
            <a:solidFill>
              <a:srgbClr val="3B447D"/>
            </a:solidFill>
            <a:ln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2000" dirty="0" err="1"/>
                <a:t>Sentence</a:t>
              </a:r>
              <a:r>
                <a:rPr lang="de-CH" sz="2000" dirty="0"/>
                <a:t> Embedding Model</a:t>
              </a:r>
            </a:p>
          </p:txBody>
        </p:sp>
      </p:grp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060D9BAA-5432-43D5-A5F1-B83677C1A2CD}"/>
              </a:ext>
            </a:extLst>
          </p:cNvPr>
          <p:cNvCxnSpPr>
            <a:cxnSpLocks/>
          </p:cNvCxnSpPr>
          <p:nvPr/>
        </p:nvCxnSpPr>
        <p:spPr>
          <a:xfrm flipV="1">
            <a:off x="4645090" y="2077162"/>
            <a:ext cx="590548" cy="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52D0075-BB57-44F5-B1B7-FEE61D927DF8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602319" y="3197836"/>
            <a:ext cx="590548" cy="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crollen: vertikal 20">
            <a:extLst>
              <a:ext uri="{FF2B5EF4-FFF2-40B4-BE49-F238E27FC236}">
                <a16:creationId xmlns:a16="http://schemas.microsoft.com/office/drawing/2014/main" id="{70D4BD75-E708-4BEC-8F1A-8FF68EB666B4}"/>
              </a:ext>
            </a:extLst>
          </p:cNvPr>
          <p:cNvSpPr/>
          <p:nvPr/>
        </p:nvSpPr>
        <p:spPr>
          <a:xfrm>
            <a:off x="930492" y="2944892"/>
            <a:ext cx="735063" cy="505891"/>
          </a:xfrm>
          <a:prstGeom prst="verticalScroll">
            <a:avLst/>
          </a:prstGeom>
          <a:solidFill>
            <a:srgbClr val="51693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/>
              <a:t>S2</a:t>
            </a:r>
            <a:endParaRPr lang="de-CH" sz="2000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7BECF1E-DE9C-4908-AA74-AA2AD445A800}"/>
              </a:ext>
            </a:extLst>
          </p:cNvPr>
          <p:cNvGrpSpPr/>
          <p:nvPr/>
        </p:nvGrpSpPr>
        <p:grpSpPr>
          <a:xfrm>
            <a:off x="2192867" y="2811358"/>
            <a:ext cx="2452895" cy="772956"/>
            <a:chOff x="3295538" y="3347352"/>
            <a:chExt cx="1789391" cy="1559167"/>
          </a:xfrm>
        </p:grpSpPr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313ED182-16DC-4125-913B-2E22077969D3}"/>
                </a:ext>
              </a:extLst>
            </p:cNvPr>
            <p:cNvSpPr/>
            <p:nvPr/>
          </p:nvSpPr>
          <p:spPr>
            <a:xfrm>
              <a:off x="3295538" y="3347352"/>
              <a:ext cx="1789391" cy="1559167"/>
            </a:xfrm>
            <a:prstGeom prst="roundRect">
              <a:avLst>
                <a:gd name="adj" fmla="val 2479"/>
              </a:avLst>
            </a:prstGeom>
            <a:solidFill>
              <a:srgbClr val="3B447D"/>
            </a:solidFill>
            <a:ln cap="sq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440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568EC03D-AA97-4E1A-8972-5166D042556B}"/>
                </a:ext>
              </a:extLst>
            </p:cNvPr>
            <p:cNvSpPr/>
            <p:nvPr/>
          </p:nvSpPr>
          <p:spPr>
            <a:xfrm>
              <a:off x="3295538" y="3752118"/>
              <a:ext cx="1789391" cy="749631"/>
            </a:xfrm>
            <a:prstGeom prst="rect">
              <a:avLst/>
            </a:prstGeom>
            <a:solidFill>
              <a:srgbClr val="3B447D"/>
            </a:solidFill>
            <a:ln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2000" dirty="0" err="1"/>
                <a:t>Sentence</a:t>
              </a:r>
              <a:r>
                <a:rPr lang="de-CH" sz="2000" dirty="0"/>
                <a:t> Embedding Model</a:t>
              </a:r>
            </a:p>
          </p:txBody>
        </p:sp>
      </p:grp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2FA88CE-6941-407C-944F-27C3DB2994ED}"/>
              </a:ext>
            </a:extLst>
          </p:cNvPr>
          <p:cNvCxnSpPr>
            <a:cxnSpLocks/>
          </p:cNvCxnSpPr>
          <p:nvPr/>
        </p:nvCxnSpPr>
        <p:spPr>
          <a:xfrm flipV="1">
            <a:off x="4645090" y="3197832"/>
            <a:ext cx="590548" cy="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>
            <a:extLst>
              <a:ext uri="{FF2B5EF4-FFF2-40B4-BE49-F238E27FC236}">
                <a16:creationId xmlns:a16="http://schemas.microsoft.com/office/drawing/2014/main" id="{223DBA7A-327B-4C7B-A940-8AB28C6DD6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6" y="1788770"/>
            <a:ext cx="602682" cy="57032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ECFB227E-3489-4A0E-BA27-1B656613A7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5" y="2785011"/>
            <a:ext cx="618861" cy="5703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02A820A-CA2B-4570-93A9-B365B2D1186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6" y="5287132"/>
            <a:ext cx="630995" cy="570324"/>
          </a:xfrm>
          <a:prstGeom prst="rect">
            <a:avLst/>
          </a:prstGeom>
        </p:spPr>
      </p:pic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E882AD57-B3AD-4DA5-851F-51EEA6F92F97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1602319" y="5586455"/>
            <a:ext cx="590548" cy="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Scrollen: vertikal 46">
            <a:extLst>
              <a:ext uri="{FF2B5EF4-FFF2-40B4-BE49-F238E27FC236}">
                <a16:creationId xmlns:a16="http://schemas.microsoft.com/office/drawing/2014/main" id="{374D9D37-906D-4F98-A6AE-6B4205239E75}"/>
              </a:ext>
            </a:extLst>
          </p:cNvPr>
          <p:cNvSpPr/>
          <p:nvPr/>
        </p:nvSpPr>
        <p:spPr>
          <a:xfrm>
            <a:off x="930492" y="5333511"/>
            <a:ext cx="735063" cy="505891"/>
          </a:xfrm>
          <a:prstGeom prst="verticalScroll">
            <a:avLst/>
          </a:prstGeom>
          <a:solidFill>
            <a:srgbClr val="51693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/>
              <a:t>S4</a:t>
            </a:r>
            <a:endParaRPr lang="de-CH" sz="2000" dirty="0"/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58EFCDF-6B65-424C-AEA5-113D27A58033}"/>
              </a:ext>
            </a:extLst>
          </p:cNvPr>
          <p:cNvGrpSpPr/>
          <p:nvPr/>
        </p:nvGrpSpPr>
        <p:grpSpPr>
          <a:xfrm>
            <a:off x="2192867" y="5199977"/>
            <a:ext cx="2452895" cy="772956"/>
            <a:chOff x="3295538" y="3347352"/>
            <a:chExt cx="1789391" cy="1559167"/>
          </a:xfrm>
        </p:grpSpPr>
        <p:sp>
          <p:nvSpPr>
            <p:cNvPr id="49" name="Rechteck: abgerundete Ecken 48">
              <a:extLst>
                <a:ext uri="{FF2B5EF4-FFF2-40B4-BE49-F238E27FC236}">
                  <a16:creationId xmlns:a16="http://schemas.microsoft.com/office/drawing/2014/main" id="{935F0EE0-217B-4BE4-9E5B-90AA035A8A42}"/>
                </a:ext>
              </a:extLst>
            </p:cNvPr>
            <p:cNvSpPr/>
            <p:nvPr/>
          </p:nvSpPr>
          <p:spPr>
            <a:xfrm>
              <a:off x="3295538" y="3347352"/>
              <a:ext cx="1789391" cy="1559167"/>
            </a:xfrm>
            <a:prstGeom prst="roundRect">
              <a:avLst>
                <a:gd name="adj" fmla="val 2479"/>
              </a:avLst>
            </a:prstGeom>
            <a:solidFill>
              <a:srgbClr val="3B447D"/>
            </a:solidFill>
            <a:ln cap="sq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4400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BA22F1EE-F01C-4D74-B895-BEF298DD18C1}"/>
                </a:ext>
              </a:extLst>
            </p:cNvPr>
            <p:cNvSpPr/>
            <p:nvPr/>
          </p:nvSpPr>
          <p:spPr>
            <a:xfrm>
              <a:off x="3295538" y="3752118"/>
              <a:ext cx="1789391" cy="749631"/>
            </a:xfrm>
            <a:prstGeom prst="rect">
              <a:avLst/>
            </a:prstGeom>
            <a:solidFill>
              <a:srgbClr val="3B447D"/>
            </a:solidFill>
            <a:ln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2000" dirty="0" err="1"/>
                <a:t>Sentence</a:t>
              </a:r>
              <a:r>
                <a:rPr lang="de-CH" sz="2000" dirty="0"/>
                <a:t> Embedding Model</a:t>
              </a:r>
            </a:p>
          </p:txBody>
        </p:sp>
      </p:grp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5D92B651-431C-47AD-A35F-B09863870039}"/>
              </a:ext>
            </a:extLst>
          </p:cNvPr>
          <p:cNvCxnSpPr>
            <a:cxnSpLocks/>
          </p:cNvCxnSpPr>
          <p:nvPr/>
        </p:nvCxnSpPr>
        <p:spPr>
          <a:xfrm flipV="1">
            <a:off x="4645090" y="5586451"/>
            <a:ext cx="590548" cy="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1B318DC-32F0-42CB-A00B-B407B2E699F8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1602319" y="4368597"/>
            <a:ext cx="590548" cy="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crollen: vertikal 39">
            <a:extLst>
              <a:ext uri="{FF2B5EF4-FFF2-40B4-BE49-F238E27FC236}">
                <a16:creationId xmlns:a16="http://schemas.microsoft.com/office/drawing/2014/main" id="{2B68C0F5-21FD-4693-9840-C60016AA48CF}"/>
              </a:ext>
            </a:extLst>
          </p:cNvPr>
          <p:cNvSpPr/>
          <p:nvPr/>
        </p:nvSpPr>
        <p:spPr>
          <a:xfrm>
            <a:off x="930492" y="4115653"/>
            <a:ext cx="735063" cy="505891"/>
          </a:xfrm>
          <a:prstGeom prst="verticalScroll">
            <a:avLst/>
          </a:prstGeom>
          <a:solidFill>
            <a:srgbClr val="51693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/>
              <a:t>S3</a:t>
            </a:r>
            <a:endParaRPr lang="de-CH" sz="2000" dirty="0"/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3FEBC201-678E-4AAC-A008-3E715A4ABF4E}"/>
              </a:ext>
            </a:extLst>
          </p:cNvPr>
          <p:cNvGrpSpPr/>
          <p:nvPr/>
        </p:nvGrpSpPr>
        <p:grpSpPr>
          <a:xfrm>
            <a:off x="2192867" y="3982119"/>
            <a:ext cx="2452895" cy="772956"/>
            <a:chOff x="3295538" y="3347352"/>
            <a:chExt cx="1789391" cy="1559167"/>
          </a:xfrm>
        </p:grpSpPr>
        <p:sp>
          <p:nvSpPr>
            <p:cNvPr id="43" name="Rechteck: abgerundete Ecken 42">
              <a:extLst>
                <a:ext uri="{FF2B5EF4-FFF2-40B4-BE49-F238E27FC236}">
                  <a16:creationId xmlns:a16="http://schemas.microsoft.com/office/drawing/2014/main" id="{DB08081B-D963-42A0-8182-8663362D074B}"/>
                </a:ext>
              </a:extLst>
            </p:cNvPr>
            <p:cNvSpPr/>
            <p:nvPr/>
          </p:nvSpPr>
          <p:spPr>
            <a:xfrm>
              <a:off x="3295538" y="3347352"/>
              <a:ext cx="1789391" cy="1559167"/>
            </a:xfrm>
            <a:prstGeom prst="roundRect">
              <a:avLst>
                <a:gd name="adj" fmla="val 2479"/>
              </a:avLst>
            </a:prstGeom>
            <a:solidFill>
              <a:srgbClr val="3B447D"/>
            </a:solidFill>
            <a:ln cap="sq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4400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A5FFCF0F-267D-4B3E-B0D4-D4E4611D4AA0}"/>
                </a:ext>
              </a:extLst>
            </p:cNvPr>
            <p:cNvSpPr/>
            <p:nvPr/>
          </p:nvSpPr>
          <p:spPr>
            <a:xfrm>
              <a:off x="3295538" y="3752118"/>
              <a:ext cx="1789391" cy="749631"/>
            </a:xfrm>
            <a:prstGeom prst="rect">
              <a:avLst/>
            </a:prstGeom>
            <a:solidFill>
              <a:srgbClr val="3B447D"/>
            </a:solidFill>
            <a:ln cap="sq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2000" dirty="0" err="1"/>
                <a:t>Sentence</a:t>
              </a:r>
              <a:r>
                <a:rPr lang="de-CH" sz="2000" dirty="0"/>
                <a:t> Embedding Model</a:t>
              </a:r>
            </a:p>
          </p:txBody>
        </p:sp>
      </p:grp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E8DC1553-BE77-48DA-BB0D-C1EC74B75A7D}"/>
              </a:ext>
            </a:extLst>
          </p:cNvPr>
          <p:cNvCxnSpPr>
            <a:cxnSpLocks/>
          </p:cNvCxnSpPr>
          <p:nvPr/>
        </p:nvCxnSpPr>
        <p:spPr>
          <a:xfrm flipV="1">
            <a:off x="4645090" y="4368593"/>
            <a:ext cx="590548" cy="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4C5BCB11-EBA2-4F76-9685-055CBF25384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5" y="3955772"/>
            <a:ext cx="622906" cy="578414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C20761E-2EB4-40F7-90FF-91EACA5915A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648" y="2637741"/>
            <a:ext cx="943238" cy="1820952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31E733A-0630-49F7-B0AA-E50665DC667C}"/>
              </a:ext>
            </a:extLst>
          </p:cNvPr>
          <p:cNvCxnSpPr>
            <a:cxnSpLocks/>
          </p:cNvCxnSpPr>
          <p:nvPr/>
        </p:nvCxnSpPr>
        <p:spPr>
          <a:xfrm flipH="1">
            <a:off x="6431721" y="3639339"/>
            <a:ext cx="2991240" cy="185242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A4FBE98-37A8-4C3A-A1AB-650AB19BB9EA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6583814" y="3548217"/>
            <a:ext cx="2810834" cy="74494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4BBCE29-10EA-4DD4-8007-FC718C3EFEB6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6583814" y="3131462"/>
            <a:ext cx="2810834" cy="41675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993FCF6D-5D49-454B-AA38-866A651F1D44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6583814" y="2244631"/>
            <a:ext cx="2810834" cy="130358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1860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7.6753"/>
  <p:tag name="ORIGINALWIDTH" val="305.2118"/>
  <p:tag name="LATEXADDIN" val="\documentclass{article}&#10;\usepackage{amsmath}&#10;\pagestyle{empty}&#10;\begin{document}&#10;&#10;\[&#10;\begin{pmatrix} 1.8 \\ 2.0 \\0.4 \\0.2 \end{pmatrix}&#10;\]&#10;&#10;&#10;\end{document}"/>
  <p:tag name="IGUANATEXSIZE" val="20"/>
  <p:tag name="IGUANATEXCURSOR" val="123"/>
  <p:tag name="TRANSPARENCY" val="Wahr"/>
  <p:tag name="FILENAME" val=""/>
  <p:tag name="INPUTTYPE" val="0"/>
  <p:tag name="LATEXENGINEID" val="0"/>
  <p:tag name="TEMPFOLDER" val="c:\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6.9854"/>
  <p:tag name="LATEXADDIN" val="\documentclass{article}&#10;\usepackage{amsmath}&#10;\pagestyle{empty}&#10;\begin{document}&#10;\[S_4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797.9002"/>
  <p:tag name="LATEXADDIN" val="\documentclass{article}&#10;\usepackage{amsmath}&#10;\pagestyle{empty}&#10;\begin{document}&#10;&#10;&#10;\[Pr[ \quad \quad \quad \in \mathcal D]\]&#10;&#10;\end{document}"/>
  <p:tag name="IGUANATEXSIZE" val="20"/>
  <p:tag name="IGUANATEXCURSOR" val="119"/>
  <p:tag name="TRANSPARENCY" val="Wahr"/>
  <p:tag name="FILENAME" val=""/>
  <p:tag name="INPUTTYPE" val="0"/>
  <p:tag name="LATEXENGINEID" val="0"/>
  <p:tag name="TEMPFOLDER" val="c:\temp\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797.9002"/>
  <p:tag name="LATEXADDIN" val="\documentclass{article}&#10;\usepackage{amsmath}&#10;\pagestyle{empty}&#10;\begin{document}&#10;&#10;&#10;\[Pr[ \quad \quad \quad \in \mathcal{D}] \]&#10;&#10;\end{document}"/>
  <p:tag name="IGUANATEXSIZE" val="20"/>
  <p:tag name="IGUANATEXCURSOR" val="123"/>
  <p:tag name="TRANSPARENCY" val="Wahr"/>
  <p:tag name="FILENAME" val=""/>
  <p:tag name="INPUTTYPE" val="0"/>
  <p:tag name="LATEXENGINEID" val="0"/>
  <p:tag name="TEMPFOLDER" val="c:\temp\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400.075"/>
  <p:tag name="LATEXADDIN" val="\documentclass{article}&#10;\usepackage{amsmath}&#10;\pagestyle{empty}&#10;\begin{document}&#10;&#10;&#10;\[Pr[ \quad \quad \quad \in \mathcal{D}] \leq 0.5 \implies\]&#10;&#10;\end{document}"/>
  <p:tag name="IGUANATEXSIZE" val="20"/>
  <p:tag name="IGUANATEXCURSOR" val="127"/>
  <p:tag name="TRANSPARENCY" val="Wahr"/>
  <p:tag name="FILENAME" val=""/>
  <p:tag name="INPUTTYPE" val="0"/>
  <p:tag name="LATEXENGINEID" val="0"/>
  <p:tag name="TEMPFOLDER" val="c:\temp\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203.9745"/>
  <p:tag name="LATEXADDIN" val="\documentclass{article}&#10;\usepackage{amsmath}&#10;\pagestyle{empty}&#10;\begin{document}&#10;&#10;\[ \in \mathcal{D} \]&#10;&#10;&#10;&#10;\end{document}"/>
  <p:tag name="IGUANATEXSIZE" val="20"/>
  <p:tag name="IGUANATEXCURSOR" val="102"/>
  <p:tag name="TRANSPARENCY" val="Wahr"/>
  <p:tag name="FILENAME" val=""/>
  <p:tag name="INPUTTYPE" val="0"/>
  <p:tag name="LATEXENGINEID" val="0"/>
  <p:tag name="TEMPFOLDER" val="c:\temp\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0.2362"/>
  <p:tag name="ORIGINALWIDTH" val="207.724"/>
  <p:tag name="LATEXADDIN" val="\documentclass{article}&#10;\usepackage{amsmath}&#10;\pagestyle{empty}&#10;\begin{document}&#10;&#10;\[ \in \mathcal{\overline{D}} \]&#10;&#10;&#10;&#10;\end{document}"/>
  <p:tag name="IGUANATEXSIZE" val="20"/>
  <p:tag name="IGUANATEXCURSOR" val="109"/>
  <p:tag name="TRANSPARENCY" val="Wahr"/>
  <p:tag name="FILENAME" val=""/>
  <p:tag name="INPUTTYPE" val="0"/>
  <p:tag name="LATEXENGINEID" val="0"/>
  <p:tag name="TEMPFOLDER" val="c:\temp\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400.075"/>
  <p:tag name="LATEXADDIN" val="\documentclass{article}&#10;\usepackage{amsmath}&#10;\pagestyle{empty}&#10;\begin{document}&#10;&#10;&#10;\[Pr[ \quad \quad \quad \in \mathcal{D}] &gt; 0.5 \implies\]&#10;&#10;\end{document}"/>
  <p:tag name="IGUANATEXSIZE" val="20"/>
  <p:tag name="IGUANATEXCURSOR" val="137"/>
  <p:tag name="TRANSPARENCY" val="Wahr"/>
  <p:tag name="FILENAME" val=""/>
  <p:tag name="INPUTTYPE" val="0"/>
  <p:tag name="LATEXENGINEID" val="0"/>
  <p:tag name="TEMPFOLDER" val="c:\temp\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77.99023"/>
  <p:tag name="LATEXADDIN" val="\documentclass{article}&#10;\usepackage{amsmath}&#10;\pagestyle{empty}&#10;\begin{document}&#10;&#10;\[\mathcal{L}\]&#10;&#10;&#10;&#10;\end{document}"/>
  <p:tag name="IGUANATEXSIZE" val="20"/>
  <p:tag name="IGUANATEXCURSOR" val="93"/>
  <p:tag name="TRANSPARENCY" val="Wahr"/>
  <p:tag name="FILENAME" val=""/>
  <p:tag name="INPUTTYPE" val="0"/>
  <p:tag name="LATEXENGINEID" val="0"/>
  <p:tag name="TEMPFOLDER" val="c:\temp\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99.73756"/>
  <p:tag name="LATEXADDIN" val="\documentclass{article}&#10;\usepackage{amsmath}&#10;\pagestyle{empty}&#10;\begin{document}&#10;&#10;\[\mathcal{\overline{D}}\]&#10;&#10;&#10;&#10;\end{document}"/>
  <p:tag name="IGUANATEXSIZE" val="20"/>
  <p:tag name="IGUANATEXCURSOR" val="103"/>
  <p:tag name="TRANSPARENCY" val="Wahr"/>
  <p:tag name="FILENAME" val=""/>
  <p:tag name="INPUTTYPE" val="0"/>
  <p:tag name="LATEXENGINEID" val="0"/>
  <p:tag name="TEMPFOLDER" val="c:\temp\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3.73827"/>
  <p:tag name="LATEXADDIN" val="\documentclass{article}&#10;\usepackage{amsmath}&#10;\pagestyle{empty}&#10;\begin{document}&#10;&#10;\[\mathcal{D}\]&#10;&#10;&#10;&#10;\end{document}"/>
  <p:tag name="IGUANATEXSIZE" val="20"/>
  <p:tag name="IGUANATEXCURSOR" val="93"/>
  <p:tag name="TRANSPARENCY" val="Wahr"/>
  <p:tag name="FILENAME" val=""/>
  <p:tag name="INPUTTYPE" val="0"/>
  <p:tag name="LATEXENGINEID" val="0"/>
  <p:tag name="TEMPFOLDER" val="c:\temp\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7.6753"/>
  <p:tag name="ORIGINALWIDTH" val="305.2118"/>
  <p:tag name="LATEXADDIN" val="\documentclass{article}&#10;\usepackage{amsmath}&#10;\pagestyle{empty}&#10;\begin{document}&#10;&#10;\[&#10;\begin{pmatrix} 1.8 \\ 2.0 \\0.4 \\0.2 \end{pmatrix}&#10;\]&#10;&#10;&#10;\end{document}"/>
  <p:tag name="IGUANATEXSIZE" val="20"/>
  <p:tag name="IGUANATEXCURSOR" val="123"/>
  <p:tag name="TRANSPARENCY" val="Wahr"/>
  <p:tag name="FILENAME" val=""/>
  <p:tag name="INPUTTYPE" val="0"/>
  <p:tag name="LATEXENGINEID" val="0"/>
  <p:tag name="TEMPFOLDER" val="c:\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115.4856"/>
  <p:tag name="LATEXADDIN" val="\documentclass{article}&#10;\usepackage{amsmath}&#10;\pagestyle{empty}&#10;\begin{document}&#10;\[S_3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7.6753"/>
  <p:tag name="ORIGINALWIDTH" val="305.2118"/>
  <p:tag name="LATEXADDIN" val="\documentclass{article}&#10;\usepackage{amsmath}&#10;\pagestyle{empty}&#10;\begin{document}&#10;&#10;\[&#10;\begin{pmatrix} 1.5 \\2.5 \\0.1 \\0.3\end{pmatrix}&#10;\]&#10;&#10;&#10;\end{document}"/>
  <p:tag name="IGUANATEXSIZE" val="20"/>
  <p:tag name="IGUANATEXCURSOR" val="121"/>
  <p:tag name="TRANSPARENCY" val="Wahr"/>
  <p:tag name="FILENAME" val=""/>
  <p:tag name="INPUTTYPE" val="0"/>
  <p:tag name="LATEXENGINEID" val="0"/>
  <p:tag name="TEMPFOLDER" val="c:\temp\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7.6753"/>
  <p:tag name="ORIGINALWIDTH" val="305.2118"/>
  <p:tag name="LATEXADDIN" val="\documentclass{article}&#10;\usepackage{amsmath}&#10;\pagestyle{empty}&#10;\begin{document}&#10;&#10;\[&#10;\begin{pmatrix} 0.3 \\ 0.4 \\1.3 \\ 3.2 \end{pmatrix}&#10;\]&#10;&#10;&#10;\end{document}"/>
  <p:tag name="IGUANATEXSIZE" val="20"/>
  <p:tag name="IGUANATEXCURSOR" val="125"/>
  <p:tag name="TRANSPARENCY" val="Wahr"/>
  <p:tag name="FILENAME" val=""/>
  <p:tag name="INPUTTYPE" val="0"/>
  <p:tag name="LATEXENGINEID" val="0"/>
  <p:tag name="TEMPFOLDER" val="c:\temp\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2938,133"/>
  <p:tag name="LATEXADDIN" val="\documentclass{article}&#10;\usepackage{amsmath}&#10;\pagestyle{empty}&#10;\begin{document}&#10;&#10;\[ \mathcal{P}_{FLIC}(S) \propto \exp \left( \sum_{i \in S} u_i - \sum_{k=1}^K \left( \max_{i \in S} A_{ki} - \sum_{i \in S} A_{ki}\right) \right)&#10;\]&#10;&#10;&#10;\end{document}"/>
  <p:tag name="IGUANATEXSIZE" val="20"/>
  <p:tag name="IGUANATEXCURSOR" val="212"/>
  <p:tag name="TRANSPARENCY" val="Wahr"/>
  <p:tag name="FILENAME" val=""/>
  <p:tag name="LATEXENGINEID" val="0"/>
  <p:tag name="TEMPFOLDER" val=".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,6753"/>
  <p:tag name="ORIGINALWIDTH" val="330,7086"/>
  <p:tag name="LATEXADDIN" val="\documentclass{article}&#10;\usepackage{amsmath}&#10;\pagestyle{empty}&#10;\begin{document}&#10;&#10;\[&#10;\begin{pmatrix} A_{1i} \\ A_{2i} \\ A_{3i} \\ A_{4i} \end{pmatrix}&#10;\]&#10;&#10;&#10;\end{document}"/>
  <p:tag name="IGUANATEXSIZE" val="20"/>
  <p:tag name="IGUANATEXCURSOR" val="137"/>
  <p:tag name="TRANSPARENCY" val="Wahr"/>
  <p:tag name="FILENAME" val=""/>
  <p:tag name="LATEXENGINEID" val="0"/>
  <p:tag name="TEMPFOLDER" val=".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87.7015"/>
  <p:tag name="ORIGINALWIDTH" val="3620.547"/>
  <p:tag name="LATEXADDIN" val="\documentclass{article}&#10;\usepackage{amsmath}&#10;\usepackage{amsfonts}&#10;\pagestyle{empty}&#10;\begin{document}&#10;&#10;\[ \frac{1}{|L|} \sum_{(i,j)\in \mathcal{L}} \mathbb{E}_{S \sim DPP} [\underbrace{cost(i,j,S)}_{\text{cross entropy error}}] + \underbrace{\lambda \cdot (\mathbb{E}_{S \sim DPP} [|S|] - s)^2}_{\text{Regularizer for the expected set size}} \]&#10;\end{document}"/>
  <p:tag name="IGUANATEXSIZE" val="20"/>
  <p:tag name="IGUANATEXCURSOR" val="340"/>
  <p:tag name="TRANSPARENCY" val="Wahr"/>
  <p:tag name="FILENAME" val=""/>
  <p:tag name="INPUTTYPE" val="0"/>
  <p:tag name="LATEXENGINEID" val="0"/>
  <p:tag name="TEMPFOLDER" val="c:\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6.1379"/>
  <p:tag name="ORIGINALWIDTH" val="464.192"/>
  <p:tag name="LATEXADDIN" val="\documentclass{article}&#10;\usepackage{amsmath}&#10;\pagestyle{empty}&#10;\begin{document}&#10;\[&#10;\begin{pmatrix} .03 \\ -0.35 \\ 0.4\\ 0.10 \\ -0.9 \\ -0.4 \end{pmatrix}&#10;\]&#10;\end{document}"/>
  <p:tag name="IGUANATEXSIZE" val="20"/>
  <p:tag name="IGUANATEXCURSOR" val="156"/>
  <p:tag name="TRANSPARENCY" val="Wahr"/>
  <p:tag name="FILENAME" val=""/>
  <p:tag name="INPUTTYPE" val="0"/>
  <p:tag name="LATEXENGINEID" val="0"/>
  <p:tag name="TEMPFOLDER" val="c:\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1.7361"/>
  <p:tag name="LATEXADDIN" val="\documentclass{article}&#10;\usepackage{amsmath}&#10;\pagestyle{empty}&#10;\begin{document}&#10;\[S_1\]&#10;&#10;&#10;&#10;\end{document}"/>
  <p:tag name="IGUANATEXSIZE" val="20"/>
  <p:tag name="IGUANATEXCURSOR" val="82"/>
  <p:tag name="TRANSPARENCY" val="Wahr"/>
  <p:tag name="FILENAME" val=""/>
  <p:tag name="INPUTTYPE" val="0"/>
  <p:tag name="LATEXENGINEID" val="0"/>
  <p:tag name="TEMPFOLDER" val="c:\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4.7357"/>
  <p:tag name="LATEXADDIN" val="\documentclass{article}&#10;\usepackage{amsmath}&#10;\pagestyle{empty}&#10;\begin{document}&#10;\[S_2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115.4856"/>
  <p:tag name="LATEXADDIN" val="\documentclass{article}&#10;\usepackage{amsmath}&#10;\pagestyle{empty}&#10;\begin{document}&#10;\[S_3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6.9854"/>
  <p:tag name="LATEXADDIN" val="\documentclass{article}&#10;\usepackage{amsmath}&#10;\pagestyle{empty}&#10;\begin{document}&#10;\[S_4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LATEXADDIN" val="\documentclass{article}&#10;\usepackage{amsmath}&#10;\pagestyle{empty}&#10;\begin{document}&#10;&#10;&#10;\[C\]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802.3997"/>
  <p:tag name="LATEXADDIN" val="\documentclass{article}&#10;\usepackage{amsmath}&#10;\pagestyle{empty}&#10;\begin{document}&#10;\[\{S_1, S_2, S_3, S_4\}\]&#10;&#10;&#10;&#10;\end{document}"/>
  <p:tag name="IGUANATEXSIZE" val="20"/>
  <p:tag name="IGUANATEXCURSOR" val="97"/>
  <p:tag name="TRANSPARENCY" val="Wahr"/>
  <p:tag name="FILENAME" val=""/>
  <p:tag name="INPUTTYPE" val="0"/>
  <p:tag name="LATEXENGINEID" val="0"/>
  <p:tag name="TEMPFOLDER" val="c:\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6.1379"/>
  <p:tag name="ORIGINALWIDTH" val="464.192"/>
  <p:tag name="LATEXADDIN" val="\documentclass{article}&#10;\usepackage{amsmath}&#10;\pagestyle{empty}&#10;\begin{document}&#10;\[&#10;\begin{pmatrix} .03 \\ -0.35 \\ 0.4\\ 0.10 \\ -0.9 \\ -0.4 \end{pmatrix}&#10;\]&#10;\end{document}"/>
  <p:tag name="IGUANATEXSIZE" val="20"/>
  <p:tag name="IGUANATEXCURSOR" val="156"/>
  <p:tag name="TRANSPARENCY" val="Wahr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7.6753"/>
  <p:tag name="ORIGINALWIDTH" val="305.2118"/>
  <p:tag name="LATEXADDIN" val="\documentclass{article}&#10;\usepackage{amsmath}&#10;\pagestyle{empty}&#10;\begin{document}&#10;&#10;\[&#10;\begin{pmatrix} 1.5 \\2.5 \\0.1 \\0.3\end{pmatrix}&#10;\]&#10;&#10;&#10;\end{document}"/>
  <p:tag name="IGUANATEXSIZE" val="20"/>
  <p:tag name="IGUANATEXCURSOR" val="121"/>
  <p:tag name="TRANSPARENCY" val="Wahr"/>
  <p:tag name="FILENAME" val=""/>
  <p:tag name="INPUTTYPE" val="0"/>
  <p:tag name="LATEXENGINEID" val="0"/>
  <p:tag name="TEMPFOLDER" val="c:\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1.7361"/>
  <p:tag name="LATEXADDIN" val="\documentclass{article}&#10;\usepackage{amsmath}&#10;\pagestyle{empty}&#10;\begin{document}&#10;\[S_1\]&#10;&#10;&#10;&#10;\end{document}"/>
  <p:tag name="IGUANATEXSIZE" val="20"/>
  <p:tag name="IGUANATEXCURSOR" val="82"/>
  <p:tag name="TRANSPARENCY" val="Wahr"/>
  <p:tag name="FILENAME" val=""/>
  <p:tag name="INPUTTYPE" val="0"/>
  <p:tag name="LATEXENGINEID" val="0"/>
  <p:tag name="TEMPFOLDER" val="c:\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115.4856"/>
  <p:tag name="LATEXADDIN" val="\documentclass{article}&#10;\usepackage{amsmath}&#10;\pagestyle{empty}&#10;\begin{document}&#10;\[S_3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LATEXADDIN" val="\documentclass{article}&#10;\usepackage{amsmath}&#10;\pagestyle{empty}&#10;\begin{document}&#10;&#10;&#10;\[C\]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1.7361"/>
  <p:tag name="LATEXADDIN" val="\documentclass{article}&#10;\usepackage{amsmath}&#10;\pagestyle{empty}&#10;\begin{document}&#10;\[S_1\]&#10;&#10;&#10;&#10;\end{document}"/>
  <p:tag name="IGUANATEXSIZE" val="20"/>
  <p:tag name="IGUANATEXCURSOR" val="82"/>
  <p:tag name="TRANSPARENCY" val="Wahr"/>
  <p:tag name="FILENAME" val=""/>
  <p:tag name="INPUTTYPE" val="0"/>
  <p:tag name="LATEXENGINEID" val="0"/>
  <p:tag name="TEMPFOLDER" val="c:\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4.7357"/>
  <p:tag name="LATEXADDIN" val="\documentclass{article}&#10;\usepackage{amsmath}&#10;\pagestyle{empty}&#10;\begin{document}&#10;\[S_2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115.4856"/>
  <p:tag name="LATEXADDIN" val="\documentclass{article}&#10;\usepackage{amsmath}&#10;\pagestyle{empty}&#10;\begin{document}&#10;\[S_3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6.9854"/>
  <p:tag name="LATEXADDIN" val="\documentclass{article}&#10;\usepackage{amsmath}&#10;\pagestyle{empty}&#10;\begin{document}&#10;\[S_4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7.6753"/>
  <p:tag name="ORIGINALWIDTH" val="1540.307"/>
  <p:tag name="LATEXADDIN" val="\documentclass{article}&#10;\usepackage{amsmath}&#10;\pagestyle{empty}&#10;\begin{document}&#10;\[&#10;L := \begin{bmatrix} L_{11} &amp; L_{12} &amp; L_{13} &amp; L_{14} \\&#10; L_{21} &amp; L_{22} &amp; L_{23} &amp; L_{24} \\&#10; L_{31} &amp; L_{32} &amp; L_{33} &amp; L_{34} \\ &#10;L_{41} &amp; L_{42} &amp; L_{43} &amp; L_{44} \end{bmatrix}&#10;\]&#10;\end{document}"/>
  <p:tag name="IGUANATEXSIZE" val="20"/>
  <p:tag name="IGUANATEXCURSOR" val="249"/>
  <p:tag name="TRANSPARENCY" val="Wahr"/>
  <p:tag name="FILENAME" val=""/>
  <p:tag name="INPUTTYPE" val="0"/>
  <p:tag name="LATEXENGINEID" val="0"/>
  <p:tag name="TEMPFOLDER" val="c:\te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1410.574"/>
  <p:tag name="LATEXADDIN" val="\documentclass{article}&#10;\usepackage{amsmath}&#10;\pagestyle{empty}&#10;\begin{document}&#10;&#10;\[ Pr[\{S_1,S_3\}] \propto \det(L_{\{1,3\}})\]&#10;&#10;&#10;\end{document}"/>
  <p:tag name="IGUANATEXSIZE" val="20"/>
  <p:tag name="IGUANATEXCURSOR" val="108"/>
  <p:tag name="TRANSPARENCY" val="Wahr"/>
  <p:tag name="FILENAME" val=""/>
  <p:tag name="INPUTTYPE" val="0"/>
  <p:tag name="LATEXENGINEID" val="0"/>
  <p:tag name="TEMPFOLDER" val="c:\te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126"/>
  <p:tag name="ORIGINALWIDTH" val="1123.36"/>
  <p:tag name="LATEXADDIN" val="\documentclass{article}&#10;\usepackage{amsmath}&#10;\pagestyle{empty}&#10;\begin{document}&#10;\[&#10;L_{\{1,3\}} := \begin{bmatrix} L_{11} &amp;L_{13} \\&#10;  L_{31} &amp; L_{33} \end{bmatrix}&#10;\]&#10;\end{document}"/>
  <p:tag name="IGUANATEXSIZE" val="20"/>
  <p:tag name="IGUANATEXCURSOR" val="94"/>
  <p:tag name="TRANSPARENCY" val="Wahr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7.6753"/>
  <p:tag name="ORIGINALWIDTH" val="305.2118"/>
  <p:tag name="LATEXADDIN" val="\documentclass{article}&#10;\usepackage{amsmath}&#10;\pagestyle{empty}&#10;\begin{document}&#10;&#10;\[&#10;\begin{pmatrix} 0.3 \\ 0.4 \\1.3 \\ 3.2 \end{pmatrix}&#10;\]&#10;&#10;&#10;\end{document}"/>
  <p:tag name="IGUANATEXSIZE" val="20"/>
  <p:tag name="IGUANATEXCURSOR" val="125"/>
  <p:tag name="TRANSPARENCY" val="Wahr"/>
  <p:tag name="FILENAME" val=""/>
  <p:tag name="INPUTTYPE" val="0"/>
  <p:tag name="LATEXENGINEID" val="0"/>
  <p:tag name="TEMPFOLDER" val="c:\temp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1.7361"/>
  <p:tag name="LATEXADDIN" val="\documentclass{article}&#10;\usepackage{amsmath}&#10;\pagestyle{empty}&#10;\begin{document}&#10;\[S_1\]&#10;&#10;&#10;&#10;\end{document}"/>
  <p:tag name="IGUANATEXSIZE" val="20"/>
  <p:tag name="IGUANATEXCURSOR" val="82"/>
  <p:tag name="TRANSPARENCY" val="Wahr"/>
  <p:tag name="FILENAME" val=""/>
  <p:tag name="INPUTTYPE" val="0"/>
  <p:tag name="LATEXENGINEID" val="0"/>
  <p:tag name="TEMPFOLDER" val="c:\temp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4.7357"/>
  <p:tag name="LATEXADDIN" val="\documentclass{article}&#10;\usepackage{amsmath}&#10;\pagestyle{empty}&#10;\begin{document}&#10;\[S_2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115.4856"/>
  <p:tag name="LATEXADDIN" val="\documentclass{article}&#10;\usepackage{amsmath}&#10;\pagestyle{empty}&#10;\begin{document}&#10;\[S_3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6.9854"/>
  <p:tag name="LATEXADDIN" val="\documentclass{article}&#10;\usepackage{amsmath}&#10;\pagestyle{empty}&#10;\begin{document}&#10;\[S_4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7.6753"/>
  <p:tag name="ORIGINALWIDTH" val="1540.307"/>
  <p:tag name="LATEXADDIN" val="\documentclass{article}&#10;\usepackage{amsmath}&#10;\pagestyle{empty}&#10;\begin{document}&#10;\[&#10;L := \begin{bmatrix} L_{11} &amp; L_{12} &amp; L_{13} &amp; L_{14} \\&#10; L_{21} &amp; L_{22} &amp; L_{23} &amp; L_{24} \\&#10; L_{31} &amp; L_{32} &amp; L_{33} &amp; L_{34} \\ &#10;L_{41} &amp; L_{42} &amp; L_{43} &amp; L_{44} \end{bmatrix}&#10;\]&#10;\end{document}"/>
  <p:tag name="IGUANATEXSIZE" val="20"/>
  <p:tag name="IGUANATEXCURSOR" val="249"/>
  <p:tag name="TRANSPARENCY" val="Wahr"/>
  <p:tag name="FILENAME" val=""/>
  <p:tag name="INPUTTYPE" val="0"/>
  <p:tag name="LATEXENGINEID" val="0"/>
  <p:tag name="TEMPFOLDER" val="c:\temp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1410.574"/>
  <p:tag name="LATEXADDIN" val="\documentclass{article}&#10;\usepackage{amsmath}&#10;\pagestyle{empty}&#10;\begin{document}&#10;&#10;\[ Pr[\{S_1,S_3\}] \propto \det(L_{\{1,3\}})\]&#10;&#10;&#10;\end{document}"/>
  <p:tag name="IGUANATEXSIZE" val="20"/>
  <p:tag name="IGUANATEXCURSOR" val="108"/>
  <p:tag name="TRANSPARENCY" val="Wahr"/>
  <p:tag name="FILENAME" val=""/>
  <p:tag name="INPUTTYPE" val="0"/>
  <p:tag name="LATEXENGINEID" val="0"/>
  <p:tag name="TEMPFOLDER" val="c:\temp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126"/>
  <p:tag name="ORIGINALWIDTH" val="1123.36"/>
  <p:tag name="LATEXADDIN" val="\documentclass{article}&#10;\usepackage{amsmath}&#10;\pagestyle{empty}&#10;\begin{document}&#10;\[&#10;L_{\{1,3\}} := \begin{bmatrix} L_{11} &amp;L_{13} \\&#10;  L_{31} &amp; L_{33} \end{bmatrix}&#10;\]&#10;\end{document}"/>
  <p:tag name="IGUANATEXSIZE" val="20"/>
  <p:tag name="IGUANATEXCURSOR" val="94"/>
  <p:tag name="TRANSPARENCY" val="Wahr"/>
  <p:tag name="FILENAME" val=""/>
  <p:tag name="INPUTTYPE" val="0"/>
  <p:tag name="LATEXENGINEID" val="0"/>
  <p:tag name="TEMPFOLDER" val="c:\temp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9828"/>
  <p:tag name="ORIGINALWIDTH" val="1677.54"/>
  <p:tag name="LATEXADDIN" val="\documentclass{article}&#10;\usepackage{amsmath}&#10;\pagestyle{empty}&#10;\begin{document}&#10;&#10;\[ Pr[\{S_2,S_3,S_4\}] \propto \det(L_{\{2,3,4\}})\]&#10;&#10;&#10;\end{document}"/>
  <p:tag name="IGUANATEXSIZE" val="20"/>
  <p:tag name="IGUANATEXCURSOR" val="127"/>
  <p:tag name="TRANSPARENCY" val="Wahr"/>
  <p:tag name="FILENAME" val=""/>
  <p:tag name="INPUTTYPE" val="0"/>
  <p:tag name="LATEXENGINEID" val="0"/>
  <p:tag name="TEMPFOLDER" val="c:\temp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8.4439"/>
  <p:tag name="ORIGINALWIDTH" val="1541.807"/>
  <p:tag name="LATEXADDIN" val="\documentclass{article}&#10;\usepackage{amsmath}&#10;\pagestyle{empty}&#10;\begin{document}&#10;\[&#10;L_{\{2,3,4\}} := \begin{bmatrix} L_{22} &amp; L_{23} &amp; L_{24} \\&#10;  L_{32} &amp; L_{33} &amp;  L_{34} \\&#10;L_{42} &amp; L_{43} &amp; L_{44} \end{bmatrix}&#10;\]&#10;\end{document}"/>
  <p:tag name="IGUANATEXSIZE" val="20"/>
  <p:tag name="IGUANATEXCURSOR" val="199"/>
  <p:tag name="TRANSPARENCY" val="Wahr"/>
  <p:tag name="FILENAME" val=""/>
  <p:tag name="INPUTTYPE" val="0"/>
  <p:tag name="LATEXENGINEID" val="0"/>
  <p:tag name="TEMPFOLDER" val="c:\temp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1.7361"/>
  <p:tag name="LATEXADDIN" val="\documentclass{article}&#10;\usepackage{amsmath}&#10;\pagestyle{empty}&#10;\begin{document}&#10;\[S_1\]&#10;&#10;&#10;&#10;\end{document}"/>
  <p:tag name="IGUANATEXSIZE" val="20"/>
  <p:tag name="IGUANATEXCURSOR" val="82"/>
  <p:tag name="TRANSPARENCY" val="Wahr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6.1379"/>
  <p:tag name="ORIGINALWIDTH" val="464.192"/>
  <p:tag name="LATEXADDIN" val="\documentclass{article}&#10;\usepackage{amsmath}&#10;\pagestyle{empty}&#10;\begin{document}&#10;&#10;\[&#10;\begin{pmatrix} .03 \\ -0.35 \\ 0.4\\ -0.9 \\ -0.4 \\0.8 \end{pmatrix}&#10;\]&#10;&#10;\end{document}"/>
  <p:tag name="IGUANATEXSIZE" val="20"/>
  <p:tag name="IGUANATEXCURSOR" val="141"/>
  <p:tag name="TRANSPARENCY" val="Wahr"/>
  <p:tag name="FILENAME" val=""/>
  <p:tag name="INPUTTYPE" val="0"/>
  <p:tag name="LATEXENGINEID" val="0"/>
  <p:tag name="TEMPFOLDER" val="c:\temp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4.7357"/>
  <p:tag name="LATEXADDIN" val="\documentclass{article}&#10;\usepackage{amsmath}&#10;\pagestyle{empty}&#10;\begin{document}&#10;\[S_2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115.4856"/>
  <p:tag name="LATEXADDIN" val="\documentclass{article}&#10;\usepackage{amsmath}&#10;\pagestyle{empty}&#10;\begin{document}&#10;\[S_3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6.9854"/>
  <p:tag name="LATEXADDIN" val="\documentclass{article}&#10;\usepackage{amsmath}&#10;\pagestyle{empty}&#10;\begin{document}&#10;\[S_4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323"/>
  <p:tag name="ORIGINALWIDTH" val="2409.449"/>
  <p:tag name="LATEXADDIN" val="\documentclass{article}&#10;\usepackage{amsmath}&#10;\pagestyle{empty}&#10;\begin{document}&#10;&#10;\[L_{mn} := S_m^T \cdot S_n \cdot \tanh(S_m^T \cdot C)\cdot \tanh(S_n^T \cdot C)\]&#10;&#10;&#10;&#10;\end{document}"/>
  <p:tag name="IGUANATEXSIZE" val="20"/>
  <p:tag name="IGUANATEXCURSOR" val="163"/>
  <p:tag name="TRANSPARENCY" val="Wahr"/>
  <p:tag name="FILENAME" val=""/>
  <p:tag name="INPUTTYPE" val="0"/>
  <p:tag name="LATEXENGINEID" val="0"/>
  <p:tag name="TEMPFOLDER" val="c:\temp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47.919"/>
  <p:tag name="ORIGINALWIDTH" val="4062.242"/>
  <p:tag name="LATEXADDIN" val="\documentclass{article}&#10;\usepackage{amsmath}&#10;\pagestyle{empty}&#10;\begin{document}&#10;&#10;\newcommand{\norm}[1]{\left\lVert#1\right\rVert}&#10;&#10;\begin{align*} Pr[\{S_1,S_3\}] &amp;\propto \det \left( \begin{bmatrix} L_{11} &amp;L_{13} \\&#10;  L_{31} &amp; L_{33} \end{bmatrix} \right) = L_{11}\cdot L_{33} - L_{13} \cdot L_{31} \\&#10;&amp;= \underbrace{\tanh(S_1^T \cdot C)^2  \cdot \tanh(S_3^T \cdot C)^2}  \cdot \left (\underbrace{\norm{S_1}^2 \cdot \norm{S_3}^2 - (S_1^T \cdot S_3)^2}\right) &#10;\end{align*}&#10;&#10;\end{document}"/>
  <p:tag name="IGUANATEXSIZE" val="20"/>
  <p:tag name="IGUANATEXCURSOR" val="426"/>
  <p:tag name="TRANSPARENCY" val="Wahr"/>
  <p:tag name="FILENAME" val=""/>
  <p:tag name="INPUTTYPE" val="0"/>
  <p:tag name="LATEXENGINEID" val="0"/>
  <p:tag name="TEMPFOLDER" val="c:\temp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2.7072"/>
  <p:tag name="ORIGINALWIDTH" val="4030.746"/>
  <p:tag name="LATEXADDIN" val="\documentclass{article}&#10;\usepackage{amsmath}&#10;\pagestyle{empty}&#10;\begin{document}&#10;&#10;\newcommand{\norm}[1]{\left\lVert#1\right\rVert}&#10;&#10;\begin{align*} Pr[\{S_1,S_4\}] &amp;\propto \underbrace{\tanh(S_1^T \cdot C)^2  \cdot \tanh(S_4^T \cdot C)^2}_0  \cdot \left (\norm{S_1}^2 \cdot \norm{S_4}^2 - (S_1^T \cdot S_4)^2\right) &#10;\end{align*}&#10;&#10;\end{document}"/>
  <p:tag name="IGUANATEXSIZE" val="20"/>
  <p:tag name="IGUANATEXCURSOR" val="253"/>
  <p:tag name="TRANSPARENCY" val="Wahr"/>
  <p:tag name="FILENAME" val=""/>
  <p:tag name="INPUTTYPE" val="0"/>
  <p:tag name="LATEXENGINEID" val="0"/>
  <p:tag name="TEMPFOLDER" val="c:\temp\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4.4432"/>
  <p:tag name="ORIGINALWIDTH" val="4099.737"/>
  <p:tag name="LATEXADDIN" val="\documentclass{article}&#10;\usepackage{amsmath}&#10;\pagestyle{empty}&#10;\begin{document}&#10;&#10;\newcommand{\norm}[1]{\left\lVert#1\right\rVert}&#10;&#10;\begin{align*} Pr[\{S_1,S_2\}] &amp;\propto \tanh(S_1^T \cdot C)^2  \cdot \tanh(S_2^T \cdot C)^2  \cdot \left( \underbrace{\norm{S_1}^2 \cdot \norm{S_2}^2 - (S_1^T \cdot S_2)^2}_{\approx 0} \right) &#10;\end{align*}&#10;&#10;\end{document}"/>
  <p:tag name="IGUANATEXSIZE" val="20"/>
  <p:tag name="IGUANATEXCURSOR" val="303"/>
  <p:tag name="TRANSPARENCY" val="Wahr"/>
  <p:tag name="FILENAME" val=""/>
  <p:tag name="INPUTTYPE" val="0"/>
  <p:tag name="LATEXENGINEID" val="0"/>
  <p:tag name="TEMPFOLDER" val="c:\temp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75,74055"/>
  <p:tag name="LATEXADDIN" val="\documentclass{article}&#10;\usepackage{amsmath}&#10;\pagestyle{empty}&#10;\begin{document}&#10;&#10;\[L\]&#10;&#10;&#10;\end{document}"/>
  <p:tag name="IGUANATEXSIZE" val="20"/>
  <p:tag name="IGUANATEXCURSOR" val="86"/>
  <p:tag name="TRANSPARENCY" val="Wahr"/>
  <p:tag name="FILENAME" val=""/>
  <p:tag name="LATEXENGINEID" val="0"/>
  <p:tag name="TEMPFOLDER" val=".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1.7361"/>
  <p:tag name="LATEXADDIN" val="\documentclass{article}&#10;\usepackage{amsmath}&#10;\pagestyle{empty}&#10;\begin{document}&#10;\[S_1\]&#10;&#10;&#10;&#10;\end{document}"/>
  <p:tag name="IGUANATEXSIZE" val="20"/>
  <p:tag name="IGUANATEXCURSOR" val="82"/>
  <p:tag name="TRANSPARENCY" val="Wahr"/>
  <p:tag name="FILENAME" val=""/>
  <p:tag name="INPUTTYPE" val="0"/>
  <p:tag name="LATEXENGINEID" val="0"/>
  <p:tag name="TEMPFOLDER" val="c:\temp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115.4856"/>
  <p:tag name="LATEXADDIN" val="\documentclass{article}&#10;\usepackage{amsmath}&#10;\pagestyle{empty}&#10;\begin{document}&#10;\[S_3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6.1379"/>
  <p:tag name="ORIGINALWIDTH" val="366.7042"/>
  <p:tag name="LATEXADDIN" val="\documentclass{article}&#10;\usepackage{amsmath}&#10;\pagestyle{empty}&#10;\begin{document}&#10;&#10;\[&#10;\begin{pmatrix} .05 \\ 1.3\\ 0.44 \\ 0.02 \\ 0.5 \\ 0.07 \end{pmatrix}&#10;\]&#10;&#10;&#10;\end{document}"/>
  <p:tag name="IGUANATEXSIZE" val="20"/>
  <p:tag name="IGUANATEXCURSOR" val="141"/>
  <p:tag name="TRANSPARENCY" val="Wahr"/>
  <p:tag name="FILENAME" val=""/>
  <p:tag name="INPUTTYPE" val="0"/>
  <p:tag name="LATEXENGINEID" val="0"/>
  <p:tag name="TEMPFOLDER" val="c:\temp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LATEXADDIN" val="\documentclass{article}&#10;\usepackage{amsmath}&#10;\pagestyle{empty}&#10;\begin{document}&#10;&#10;&#10;\[C\]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1.7361"/>
  <p:tag name="LATEXADDIN" val="\documentclass{article}&#10;\usepackage{amsmath}&#10;\pagestyle{empty}&#10;\begin{document}&#10;\[S_1\]&#10;&#10;&#10;&#10;\end{document}"/>
  <p:tag name="IGUANATEXSIZE" val="20"/>
  <p:tag name="IGUANATEXCURSOR" val="82"/>
  <p:tag name="TRANSPARENCY" val="Wahr"/>
  <p:tag name="FILENAME" val=""/>
  <p:tag name="INPUTTYPE" val="0"/>
  <p:tag name="LATEXENGINEID" val="0"/>
  <p:tag name="TEMPFOLDER" val="c:\temp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4.7357"/>
  <p:tag name="LATEXADDIN" val="\documentclass{article}&#10;\usepackage{amsmath}&#10;\pagestyle{empty}&#10;\begin{document}&#10;\[S_2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115.4856"/>
  <p:tag name="LATEXADDIN" val="\documentclass{article}&#10;\usepackage{amsmath}&#10;\pagestyle{empty}&#10;\begin{document}&#10;\[S_3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6.9854"/>
  <p:tag name="LATEXADDIN" val="\documentclass{article}&#10;\usepackage{amsmath}&#10;\pagestyle{empty}&#10;\begin{document}&#10;\[S_4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48929"/>
  <p:tag name="ORIGINALWIDTH" val="93.73827"/>
  <p:tag name="LATEXADDIN" val="\documentclass{article}&#10;\usepackage{amsmath}&#10;\pagestyle{empty}&#10;\begin{document}&#10;&#10;\[\mathcal{D}\]&#10;&#10;&#10;&#10;\end{document}"/>
  <p:tag name="IGUANATEXSIZE" val="20"/>
  <p:tag name="IGUANATEXCURSOR" val="93"/>
  <p:tag name="TRANSPARENCY" val="Wahr"/>
  <p:tag name="FILENAME" val=""/>
  <p:tag name="INPUTTYPE" val="0"/>
  <p:tag name="LATEXENGINEID" val="0"/>
  <p:tag name="TEMPFOLDER" val="c:\temp\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99.73756"/>
  <p:tag name="LATEXADDIN" val="\documentclass{article}&#10;\usepackage{amsmath}&#10;\pagestyle{empty}&#10;\begin{document}&#10;&#10;\[\mathcal{\overline{D}}\]&#10;&#10;&#10;&#10;\end{document}"/>
  <p:tag name="IGUANATEXSIZE" val="20"/>
  <p:tag name="IGUANATEXCURSOR" val="103"/>
  <p:tag name="TRANSPARENCY" val="Wahr"/>
  <p:tag name="FILENAME" val=""/>
  <p:tag name="INPUTTYPE" val="0"/>
  <p:tag name="LATEXENGINEID" val="0"/>
  <p:tag name="TEMPFOLDER" val="c:\temp\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77.99023"/>
  <p:tag name="LATEXADDIN" val="\documentclass{article}&#10;\usepackage{amsmath}&#10;\pagestyle{empty}&#10;\begin{document}&#10;&#10;\[\mathcal{L}\]&#10;&#10;&#10;&#10;\end{document}"/>
  <p:tag name="IGUANATEXSIZE" val="20"/>
  <p:tag name="IGUANATEXCURSOR" val="93"/>
  <p:tag name="TRANSPARENCY" val="Wahr"/>
  <p:tag name="FILENAME" val=""/>
  <p:tag name="INPUTTYPE" val="0"/>
  <p:tag name="LATEXENGINEID" val="0"/>
  <p:tag name="TEMPFOLDER" val="c:\temp\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1.7361"/>
  <p:tag name="LATEXADDIN" val="\documentclass{article}&#10;\usepackage{amsmath}&#10;\pagestyle{empty}&#10;\begin{document}&#10;\[S_1\]&#10;&#10;&#10;&#10;\end{document}"/>
  <p:tag name="IGUANATEXSIZE" val="20"/>
  <p:tag name="IGUANATEXCURSOR" val="82"/>
  <p:tag name="TRANSPARENCY" val="Wahr"/>
  <p:tag name="FILENAME" val=""/>
  <p:tag name="INPUTTYPE" val="0"/>
  <p:tag name="LATEXENGINEID" val="0"/>
  <p:tag name="TEMPFOLDER" val="c:\temp\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4.7357"/>
  <p:tag name="LATEXADDIN" val="\documentclass{article}&#10;\usepackage{amsmath}&#10;\pagestyle{empty}&#10;\begin{document}&#10;\[S_2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254.2182"/>
  <p:tag name="LATEXADDIN" val="\documentclass{article}&#10;\usepackage{amsmath}&#10;\pagestyle{empty}&#10;\begin{document}&#10;&#10;&#10;\[=: C\]&#10;&#10;\end{document}"/>
  <p:tag name="IGUANATEXSIZE" val="20"/>
  <p:tag name="IGUANATEXCURSOR" val="88"/>
  <p:tag name="TRANSPARENCY" val="Wahr"/>
  <p:tag name="FILENAME" val=""/>
  <p:tag name="INPUTTYPE" val="0"/>
  <p:tag name="LATEXENGINEID" val="0"/>
  <p:tag name="TEMPFOLDER" val="c:\temp\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115.4856"/>
  <p:tag name="LATEXADDIN" val="\documentclass{article}&#10;\usepackage{amsmath}&#10;\pagestyle{empty}&#10;\begin{document}&#10;\[S_3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6.9854"/>
  <p:tag name="LATEXADDIN" val="\documentclass{article}&#10;\usepackage{amsmath}&#10;\pagestyle{empty}&#10;\begin{document}&#10;\[S_4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13.49835"/>
  <p:tag name="LATEXADDIN" val="\documentclass{article}&#10;\usepackage{amsmath}&#10;\pagestyle{empty}&#10;\begin{document}&#10;\[\vdots\]&#10;&#10;&#10;&#10;\end{document}"/>
  <p:tag name="IGUANATEXSIZE" val="20"/>
  <p:tag name="IGUANATEXCURSOR" val="88"/>
  <p:tag name="TRANSPARENCY" val="Wahr"/>
  <p:tag name="FILENAME" val=""/>
  <p:tag name="INPUTTYPE" val="0"/>
  <p:tag name="LATEXENGINEID" val="0"/>
  <p:tag name="TEMPFOLDER" val="c:\temp\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7.6753"/>
  <p:tag name="ORIGINALWIDTH" val="401.1998"/>
  <p:tag name="LATEXADDIN" val="\documentclass{article}&#10;\usepackage{amsmath}&#10;\pagestyle{empty}&#10;\begin{document}&#10;\[&#10;\begin{pmatrix} .03 \\ 0.10 \\ -0.9 \\ -0.4 \end{pmatrix}&#10;\]&#10;\end{document}"/>
  <p:tag name="IGUANATEXSIZE" val="20"/>
  <p:tag name="IGUANATEXCURSOR" val="106"/>
  <p:tag name="TRANSPARENCY" val="Wahr"/>
  <p:tag name="FILENAME" val=""/>
  <p:tag name="INPUTTYPE" val="0"/>
  <p:tag name="LATEXENGINEID" val="0"/>
  <p:tag name="TEMPFOLDER" val="c:\temp\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7.6753"/>
  <p:tag name="ORIGINALWIDTH" val="401.1998"/>
  <p:tag name="LATEXADDIN" val="\documentclass{article}&#10;\usepackage{amsmath}&#10;\pagestyle{empty}&#10;\begin{document}&#10;\[&#10;\begin{pmatrix} .03 \\ 0.10 \\ -0.9 \\ -0.4 \end{pmatrix}&#10;\]&#10;\end{document}"/>
  <p:tag name="IGUANATEXSIZE" val="20"/>
  <p:tag name="IGUANATEXCURSOR" val="106"/>
  <p:tag name="TRANSPARENCY" val="Wahr"/>
  <p:tag name="FILENAME" val=""/>
  <p:tag name="INPUTTYPE" val="0"/>
  <p:tag name="LATEXENGINEID" val="0"/>
  <p:tag name="TEMPFOLDER" val="c:\temp\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7.6753"/>
  <p:tag name="ORIGINALWIDTH" val="464.192"/>
  <p:tag name="LATEXADDIN" val="\documentclass{article}&#10;\usepackage{amsmath}&#10;\pagestyle{empty}&#10;\begin{document}&#10;\[&#10;\begin{pmatrix} -0.4 \\ 0.9 \\ 0.03 \\ -0.03 \end{pmatrix}&#10;\]&#10;\end{document}"/>
  <p:tag name="IGUANATEXSIZE" val="20"/>
  <p:tag name="IGUANATEXCURSOR" val="121"/>
  <p:tag name="TRANSPARENCY" val="Wahr"/>
  <p:tag name="FILENAME" val=""/>
  <p:tag name="INPUTTYPE" val="0"/>
  <p:tag name="LATEXENGINEID" val="0"/>
  <p:tag name="TEMPFOLDER" val="c:\temp\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1.7361"/>
  <p:tag name="LATEXADDIN" val="\documentclass{article}&#10;\usepackage{amsmath}&#10;\pagestyle{empty}&#10;\begin{document}&#10;\[S_1\]&#10;&#10;&#10;&#10;\end{document}"/>
  <p:tag name="IGUANATEXSIZE" val="20"/>
  <p:tag name="IGUANATEXCURSOR" val="82"/>
  <p:tag name="TRANSPARENCY" val="Wahr"/>
  <p:tag name="FILENAME" val=""/>
  <p:tag name="INPUTTYPE" val="0"/>
  <p:tag name="LATEXENGINEID" val="0"/>
  <p:tag name="TEMPFOLDER" val="c:\temp\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4.7357"/>
  <p:tag name="LATEXADDIN" val="\documentclass{article}&#10;\usepackage{amsmath}&#10;\pagestyle{empty}&#10;\begin{document}&#10;\[S_2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115.4856"/>
  <p:tag name="LATEXADDIN" val="\documentclass{article}&#10;\usepackage{amsmath}&#10;\pagestyle{empty}&#10;\begin{document}&#10;\[S_3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6.9854"/>
  <p:tag name="LATEXADDIN" val="\documentclass{article}&#10;\usepackage{amsmath}&#10;\pagestyle{empty}&#10;\begin{document}&#10;\[S_4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6.1379"/>
  <p:tag name="ORIGINALWIDTH" val="464.192"/>
  <p:tag name="LATEXADDIN" val="\documentclass{article}&#10;\usepackage{amsmath}&#10;\pagestyle{empty}&#10;\begin{document}&#10;\[&#10;\begin{pmatrix} .03 \\ -0.35 \\ 0.4\\ 0.10 \\ -0.9 \\ -0.4 \end{pmatrix}&#10;\]&#10;\end{document}"/>
  <p:tag name="IGUANATEXSIZE" val="20"/>
  <p:tag name="IGUANATEXCURSOR" val="156"/>
  <p:tag name="TRANSPARENCY" val="Wahr"/>
  <p:tag name="FILENAME" val=""/>
  <p:tag name="INPUTTYPE" val="0"/>
  <p:tag name="LATEXENGINEID" val="0"/>
  <p:tag name="TEMPFOLDER" val="c:\temp\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13.49835"/>
  <p:tag name="LATEXADDIN" val="\documentclass{article}&#10;\usepackage{amsmath}&#10;\pagestyle{empty}&#10;\begin{document}&#10;\[\vdots\]&#10;&#10;&#10;&#10;\end{document}"/>
  <p:tag name="IGUANATEXSIZE" val="20"/>
  <p:tag name="IGUANATEXCURSOR" val="88"/>
  <p:tag name="TRANSPARENCY" val="Wahr"/>
  <p:tag name="FILENAME" val=""/>
  <p:tag name="INPUTTYPE" val="0"/>
  <p:tag name="LATEXENGINEID" val="0"/>
  <p:tag name="TEMPFOLDER" val="c:\temp\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1.7361"/>
  <p:tag name="LATEXADDIN" val="\documentclass{article}&#10;\usepackage{amsmath}&#10;\pagestyle{empty}&#10;\begin{document}&#10;\[S_1\]&#10;&#10;&#10;&#10;\end{document}"/>
  <p:tag name="IGUANATEXSIZE" val="20"/>
  <p:tag name="IGUANATEXCURSOR" val="82"/>
  <p:tag name="TRANSPARENCY" val="Wahr"/>
  <p:tag name="FILENAME" val=""/>
  <p:tag name="INPUTTYPE" val="0"/>
  <p:tag name="LATEXENGINEID" val="0"/>
  <p:tag name="TEMPFOLDER" val="c:\temp\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4.7357"/>
  <p:tag name="LATEXADDIN" val="\documentclass{article}&#10;\usepackage{amsmath}&#10;\pagestyle{empty}&#10;\begin{document}&#10;\[S_2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115.4856"/>
  <p:tag name="LATEXADDIN" val="\documentclass{article}&#10;\usepackage{amsmath}&#10;\pagestyle{empty}&#10;\begin{document}&#10;\[S_3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6.9854"/>
  <p:tag name="LATEXADDIN" val="\documentclass{article}&#10;\usepackage{amsmath}&#10;\pagestyle{empty}&#10;\begin{document}&#10;\[S_4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13.49835"/>
  <p:tag name="LATEXADDIN" val="\documentclass{article}&#10;\usepackage{amsmath}&#10;\pagestyle{empty}&#10;\begin{document}&#10;\[\vdots\]&#10;&#10;&#10;&#10;\end{document}"/>
  <p:tag name="IGUANATEXSIZE" val="20"/>
  <p:tag name="IGUANATEXCURSOR" val="88"/>
  <p:tag name="TRANSPARENCY" val="Wahr"/>
  <p:tag name="FILENAME" val=""/>
  <p:tag name="INPUTTYPE" val="0"/>
  <p:tag name="LATEXENGINEID" val="0"/>
  <p:tag name="TEMPFOLDER" val="c:\temp\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7.6753"/>
  <p:tag name="ORIGINALWIDTH" val="401.1998"/>
  <p:tag name="LATEXADDIN" val="\documentclass{article}&#10;\usepackage{amsmath}&#10;\pagestyle{empty}&#10;\begin{document}&#10;\[&#10;\begin{pmatrix} .03 \\ 0.10 \\ -0.9 \\ -0.4 \end{pmatrix}&#10;\]&#10;\end{document}"/>
  <p:tag name="IGUANATEXSIZE" val="20"/>
  <p:tag name="IGUANATEXCURSOR" val="106"/>
  <p:tag name="TRANSPARENCY" val="Wahr"/>
  <p:tag name="FILENAME" val=""/>
  <p:tag name="INPUTTYPE" val="0"/>
  <p:tag name="LATEXENGINEID" val="0"/>
  <p:tag name="TEMPFOLDER" val="c:\temp\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1.7361"/>
  <p:tag name="LATEXADDIN" val="\documentclass{article}&#10;\usepackage{amsmath}&#10;\pagestyle{empty}&#10;\begin{document}&#10;\[S_1\]&#10;&#10;&#10;&#10;\end{document}"/>
  <p:tag name="IGUANATEXSIZE" val="20"/>
  <p:tag name="IGUANATEXCURSOR" val="82"/>
  <p:tag name="TRANSPARENCY" val="Wahr"/>
  <p:tag name="FILENAME" val=""/>
  <p:tag name="INPUTTYPE" val="0"/>
  <p:tag name="LATEXENGINEID" val="0"/>
  <p:tag name="TEMPFOLDER" val="c:\temp\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4.7357"/>
  <p:tag name="LATEXADDIN" val="\documentclass{article}&#10;\usepackage{amsmath}&#10;\pagestyle{empty}&#10;\begin{document}&#10;\[S_2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115.4856"/>
  <p:tag name="LATEXADDIN" val="\documentclass{article}&#10;\usepackage{amsmath}&#10;\pagestyle{empty}&#10;\begin{document}&#10;\[S_3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1.7361"/>
  <p:tag name="LATEXADDIN" val="\documentclass{article}&#10;\usepackage{amsmath}&#10;\pagestyle{empty}&#10;\begin{document}&#10;\[S_1\]&#10;&#10;&#10;&#10;\end{document}"/>
  <p:tag name="IGUANATEXSIZE" val="20"/>
  <p:tag name="IGUANATEXCURSOR" val="82"/>
  <p:tag name="TRANSPARENCY" val="Wahr"/>
  <p:tag name="FILENAME" val=""/>
  <p:tag name="INPUTTYPE" val="0"/>
  <p:tag name="LATEXENGINEID" val="0"/>
  <p:tag name="TEMPFOLDER" val="c:\temp\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6.9854"/>
  <p:tag name="LATEXADDIN" val="\documentclass{article}&#10;\usepackage{amsmath}&#10;\pagestyle{empty}&#10;\begin{document}&#10;\[S_4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13.49835"/>
  <p:tag name="LATEXADDIN" val="\documentclass{article}&#10;\usepackage{amsmath}&#10;\pagestyle{empty}&#10;\begin{document}&#10;\[\vdots\]&#10;&#10;&#10;&#10;\end{document}"/>
  <p:tag name="IGUANATEXSIZE" val="20"/>
  <p:tag name="IGUANATEXCURSOR" val="88"/>
  <p:tag name="TRANSPARENCY" val="Wahr"/>
  <p:tag name="FILENAME" val=""/>
  <p:tag name="INPUTTYPE" val="0"/>
  <p:tag name="LATEXENGINEID" val="0"/>
  <p:tag name="TEMPFOLDER" val="c:\temp\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89.23882"/>
  <p:tag name="LATEXADDIN" val="\documentclass{article}&#10;\usepackage{amsmath}&#10;\pagestyle{empty}&#10;\begin{document}&#10;&#10;&#10;\[C\]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9865"/>
  <p:tag name="ORIGINALWIDTH" val="83.98952"/>
  <p:tag name="LATEXADDIN" val="\documentclass{article}&#10;\usepackage{amsmath}&#10;\pagestyle{empty}&#10;\begin{document}&#10;&#10;&#10;\[\overline S\]&#10;&#10;\end{document}"/>
  <p:tag name="IGUANATEXSIZE" val="20"/>
  <p:tag name="IGUANATEXCURSOR" val="95"/>
  <p:tag name="TRANSPARENCY" val="Wahr"/>
  <p:tag name="FILENAME" val=""/>
  <p:tag name="INPUTTYPE" val="0"/>
  <p:tag name="LATEXENGINEID" val="0"/>
  <p:tag name="TEMPFOLDER" val="c:\temp\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5.7331"/>
  <p:tag name="ORIGINALWIDTH" val="276.7154"/>
  <p:tag name="LATEXADDIN" val="\documentclass{article}&#10;\usepackage{amsmath}&#10;\pagestyle{empty}&#10;\begin{document}&#10;&#10;&#10;\[[\overline S, C]\]&#10;&#10;\end{document}"/>
  <p:tag name="IGUANATEXSIZE" val="20"/>
  <p:tag name="IGUANATEXCURSOR" val="100"/>
  <p:tag name="TRANSPARENCY" val="Wahr"/>
  <p:tag name="FILENAME" val=""/>
  <p:tag name="INPUTTYPE" val="0"/>
  <p:tag name="LATEXENGINEID" val="0"/>
  <p:tag name="TEMPFOLDER" val="c:\temp\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1345.332"/>
  <p:tag name="LATEXADDIN" val="\documentclass{article}&#10;\usepackage{amsmath}&#10;\pagestyle{empty}&#10;\begin{document}&#10;&#10;&#10;\[Pr[ \quad \quad \quad \in \mathcal D \mid \{S_1, S_3\}]\]&#10;&#10;\end{document}"/>
  <p:tag name="IGUANATEXSIZE" val="20"/>
  <p:tag name="IGUANATEXCURSOR" val="139"/>
  <p:tag name="TRANSPARENCY" val="Wahr"/>
  <p:tag name="FILENAME" val=""/>
  <p:tag name="INPUTTYPE" val="0"/>
  <p:tag name="LATEXENGINEID" val="0"/>
  <p:tag name="TEMPFOLDER" val=".\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22.6846"/>
  <p:tag name="ORIGINALWIDTH" val="3771.279"/>
  <p:tag name="LATEXADDIN" val="\documentclass{article}&#10;\usepackage{amsmath}&#10;\usepackage{amsfonts}&#10;\pagestyle{empty}&#10;\begin{document}&#10;&#10;\[ \frac{1}{|L|} \sum_{(i,j)\in \mathcal{L}} \left ( \mathbb{E}_{S \sim DPP} [\underbrace{cost(i,j,S)}_{\text{cross entropy error}}] + \underbrace{\lambda \cdot (\mathbb{E}_{S \sim DPP} [|S|] - s)^2}_{\text{regularizer for the expected set size}} \right )\]&#10;\end{document}"/>
  <p:tag name="IGUANATEXSIZE" val="20"/>
  <p:tag name="IGUANATEXCURSOR" val="311"/>
  <p:tag name="TRANSPARENCY" val="Wahr"/>
  <p:tag name="FILENAME" val=""/>
  <p:tag name="INPUTTYPE" val="0"/>
  <p:tag name="LATEXENGINEID" val="0"/>
  <p:tag name="TEMPFOLDER" val=".\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22.6846"/>
  <p:tag name="ORIGINALWIDTH" val="3771.279"/>
  <p:tag name="LATEXADDIN" val="\documentclass{article}&#10;\usepackage{amsmath}&#10;\usepackage{amsfonts}&#10;\pagestyle{empty}&#10;\begin{document}&#10;&#10;\[ \frac{1}{|L|} \sum_{(i,j)\in \mathcal{L}} \left ( \mathbb{E}_{S \sim DPP} [\underbrace{cost(i,j,S)}_{\text{cross entropy error}}] + \underbrace{\lambda \cdot (\mathbb{E}_{S \sim DPP} [|S|] - s)^2}_{\text{regularizer for the expected set size}} \right )\]&#10;\end{document}"/>
  <p:tag name="IGUANATEXSIZE" val="20"/>
  <p:tag name="IGUANATEXCURSOR" val="311"/>
  <p:tag name="TRANSPARENCY" val="Wahr"/>
  <p:tag name="FILENAME" val=""/>
  <p:tag name="INPUTTYPE" val="0"/>
  <p:tag name="LATEXENGINEID" val="0"/>
  <p:tag name="TEMPFOLDER" val=".\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22.6846"/>
  <p:tag name="ORIGINALWIDTH" val="3771.279"/>
  <p:tag name="LATEXADDIN" val="\documentclass{article}&#10;\usepackage{amsmath}&#10;\usepackage{amsfonts}&#10;\pagestyle{empty}&#10;\begin{document}&#10;&#10;\[ \frac{1}{|L|} \sum_{(i,j)\in \mathcal{L}} \left ( \mathbb{E}_{S \sim DPP} [\underbrace{cost(i,j,S)}_{\text{cross entropy error}}] + \underbrace{\lambda \cdot (\mathbb{E}_{S \sim DPP} [|S|] - s)^2}_{\text{regularizer for the expected set size}} \right )\]&#10;\end{document}"/>
  <p:tag name="IGUANATEXSIZE" val="20"/>
  <p:tag name="IGUANATEXCURSOR" val="311"/>
  <p:tag name="TRANSPARENCY" val="Wahr"/>
  <p:tag name="FILENAME" val=""/>
  <p:tag name="INPUTTYPE" val="0"/>
  <p:tag name="LATEXENGINEID" val="0"/>
  <p:tag name="TEMPFOLDER" val=".\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22.6846"/>
  <p:tag name="ORIGINALWIDTH" val="3771.279"/>
  <p:tag name="LATEXADDIN" val="\documentclass{article}&#10;\usepackage{amsmath}&#10;\usepackage{amsfonts}&#10;\pagestyle{empty}&#10;\begin{document}&#10;&#10;\[ \frac{1}{|L|} \sum_{(i,j)\in \mathcal{L}} \left ( \mathbb{E}_{S \sim DPP} [\underbrace{cost(i,j,S)}_{\text{cross entropy error}}] + \underbrace{\lambda \cdot (\mathbb{E}_{S \sim DPP} [|S|] - s)^2}_{\text{regularizer for the expected set size}} \right )\]&#10;\end{document}"/>
  <p:tag name="IGUANATEXSIZE" val="20"/>
  <p:tag name="IGUANATEXCURSOR" val="311"/>
  <p:tag name="TRANSPARENCY" val="Wahr"/>
  <p:tag name="FILENAME" val=""/>
  <p:tag name="INPUTTYPE" val="0"/>
  <p:tag name="LATEXENGINEID" val="0"/>
  <p:tag name="TEMPFOLDER" val=".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4.7357"/>
  <p:tag name="LATEXADDIN" val="\documentclass{article}&#10;\usepackage{amsmath}&#10;\pagestyle{empty}&#10;\begin{document}&#10;\[S_2\]&#10;&#10;&#10;&#10;\end{document}"/>
  <p:tag name="IGUANATEXSIZE" val="20"/>
  <p:tag name="IGUANATEXCURSOR" val="83"/>
  <p:tag name="TRANSPARENCY" val="Wahr"/>
  <p:tag name="FILENAME" val=""/>
  <p:tag name="INPUTTYPE" val="0"/>
  <p:tag name="LATEXENGINEID" val="0"/>
  <p:tag name="TEMPFOLDER" val="c:\temp\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22.6846"/>
  <p:tag name="ORIGINALWIDTH" val="3771.279"/>
  <p:tag name="LATEXADDIN" val="\documentclass{article}&#10;\usepackage{amsmath}&#10;\usepackage{amsfonts}&#10;\pagestyle{empty}&#10;\begin{document}&#10;&#10;\[ \frac{1}{|L|} \sum_{(i,j)\in \mathcal{L}} \left ( \mathbb{E}_{S \sim DPP} [\underbrace{cost(i,j,S)}_{\text{cross entropy error}}] + \underbrace{\lambda \cdot (\mathbb{E}_{S \sim DPP} [|S|] - s)^2}_{\text{regularizer for the expected set size}} \right )\]&#10;\end{document}"/>
  <p:tag name="IGUANATEXSIZE" val="20"/>
  <p:tag name="IGUANATEXCURSOR" val="311"/>
  <p:tag name="TRANSPARENCY" val="Wahr"/>
  <p:tag name="FILENAME" val=""/>
  <p:tag name="INPUTTYPE" val="0"/>
  <p:tag name="LATEXENGINEID" val="0"/>
  <p:tag name="TEMPFOLDER" val=".\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9.7076"/>
  <p:tag name="ORIGINALWIDTH" val="2593.926"/>
  <p:tag name="LATEXADDIN" val="\documentclass{article}&#10;\usepackage{amsmath}&#10;\usepackage{amsfonts}&#10;\pagestyle{empty}&#10;\begin{document}&#10;&#10;\begin{align*}&#10;cost(i,j,S) := &amp;-\log(Pr[(i,j) \in \mathcal{D} \mid S]) \cdot \mathbb{I}_{(i,j)\in \mathcal{D}} \\&#10;&amp; -\log(1- Pr[(i,j) \in \mathcal{D}])\cdot \mathbb{I}_{(i,j) \in \mathcal{\overline{D}}}&#10;\end{align*}&#10;&#10;&#10;\end{document}"/>
  <p:tag name="IGUANATEXSIZE" val="20"/>
  <p:tag name="IGUANATEXCURSOR" val="305"/>
  <p:tag name="TRANSPARENCY" val="Wahr"/>
  <p:tag name="FILENAME" val=""/>
  <p:tag name="INPUTTYPE" val="0"/>
  <p:tag name="LATEXENGINEID" val="0"/>
  <p:tag name="TEMPFOLDER" val="c:\temp\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85.9017"/>
  <p:tag name="ORIGINALWIDTH" val="3516.311"/>
  <p:tag name="LATEXADDIN" val="\documentclass{article}&#10;\usepackage{amsmath}&#10;\pagestyle{empty}&#10;\begin{document}&#10;\[&#10;\underbrace{L := \begin{bmatrix} L_{11} &amp; L_{12} &amp; L_{13} &amp; L_{14} \\&#10; L_{21} &amp; L_{22} &amp; L_{23} &amp; L_{24} \\&#10; L_{31} &amp; L_{32} &amp; L_{33} &amp; L_{34} \\ &#10;L_{41} &amp; L_{42} &amp; L_{43} &amp; L_{44} \end{bmatrix}}_{\text{DPP Model}}&#10;\implies&#10;\underbrace{L := \begin{bmatrix} L_{11} &amp; 0 &amp; 0 &amp; 0 \\&#10; 0 &amp; L_{22} &amp; 0 &amp; 0 \\&#10; 0 &amp; 0 &amp; L_{33} &amp; 0 \\ &#10;0 &amp; 0 &amp; 0 &amp; L_{44} \end{bmatrix}}_{\text{Independent Model}}&#10;\]&#10;\end{document}"/>
  <p:tag name="IGUANATEXSIZE" val="20"/>
  <p:tag name="IGUANATEXCURSOR" val="450"/>
  <p:tag name="TRANSPARENCY" val="Wahr"/>
  <p:tag name="FILENAME" val=""/>
  <p:tag name="INPUTTYPE" val="0"/>
  <p:tag name="LATEXENGINEID" val="0"/>
  <p:tag name="TEMPFOLDER" val="c:\temp\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1.7361"/>
  <p:tag name="LATEXADDIN" val="\documentclass{article}&#10;\usepackage{amsmath}&#10;\pagestyle{empty}&#10;\begin{document}&#10;\[S_1\]&#10;&#10;&#10;&#10;\end{document}"/>
  <p:tag name="IGUANATEXSIZE" val="20"/>
  <p:tag name="IGUANATEXCURSOR" val="82"/>
  <p:tag name="TRANSPARENCY" val="Wahr"/>
  <p:tag name="FILENAME" val=""/>
  <p:tag name="INPUTTYPE" val="0"/>
  <p:tag name="LATEXENGINEID" val="0"/>
  <p:tag name="TEMPFOLDER" val="c:\temp\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4.7357"/>
  <p:tag name="LATEXADDIN" val="\documentclass{article}&#10;\usepackage{amsmath}&#10;\pagestyle{empty}&#10;\begin{document}&#10;\[S_2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115.4856"/>
  <p:tag name="LATEXADDIN" val="\documentclass{article}&#10;\usepackage{amsmath}&#10;\pagestyle{empty}&#10;\begin{document}&#10;\[S_3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116.9854"/>
  <p:tag name="LATEXADDIN" val="\documentclass{article}&#10;\usepackage{amsmath}&#10;\pagestyle{empty}&#10;\begin{document}&#10;\[S_4\]&#10;&#10;&#10;&#10;\end{document}"/>
  <p:tag name="IGUANATEXSIZE" val="20"/>
  <p:tag name="IGUANATEXCURSOR" val="85"/>
  <p:tag name="TRANSPARENCY" val="Wahr"/>
  <p:tag name="FILENAME" val=""/>
  <p:tag name="INPUTTYPE" val="0"/>
  <p:tag name="LATEXENGINEID" val="0"/>
  <p:tag name="TEMPFOLDER" val="c:\temp\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8.4439"/>
  <p:tag name="ORIGINALWIDTH" val="366.7042"/>
  <p:tag name="LATEXADDIN" val="\documentclass{article}&#10;\usepackage{amsmath}&#10;\pagestyle{empty}&#10;\begin{document}&#10;&#10;\[&#10;\begin{pmatrix} .05 \\ 1.3\\ 0.44 \end{pmatrix}&#10;\]&#10;&#10;&#10;\end{document}"/>
  <p:tag name="IGUANATEXSIZE" val="20"/>
  <p:tag name="IGUANATEXCURSOR" val="118"/>
  <p:tag name="TRANSPARENCY" val="Wahr"/>
  <p:tag name="FILENAME" val=""/>
  <p:tag name="INPUTTYPE" val="0"/>
  <p:tag name="LATEXENGINEID" val="0"/>
  <p:tag name="TEMPFOLDER" val="c:\temp\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8.4439"/>
  <p:tag name="ORIGINALWIDTH" val="366.7042"/>
  <p:tag name="LATEXADDIN" val="\documentclass{article}&#10;\usepackage{amsmath}&#10;\pagestyle{empty}&#10;\begin{document}&#10;&#10;\[&#10;\begin{pmatrix} 1.0 \\ 0.02\\ 0.4 \end{pmatrix}&#10;\]&#10;&#10;&#10;\end{document}"/>
  <p:tag name="IGUANATEXSIZE" val="20"/>
  <p:tag name="IGUANATEXCURSOR" val="118"/>
  <p:tag name="TRANSPARENCY" val="Wahr"/>
  <p:tag name="FILENAME" val=""/>
  <p:tag name="INPUTTYPE" val="0"/>
  <p:tag name="LATEXENGINEID" val="0"/>
  <p:tag name="TEMPFOLDER" val="c:\temp\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6.1379"/>
  <p:tag name="ORIGINALWIDTH" val="366.7042"/>
  <p:tag name="LATEXADDIN" val="\documentclass{article}&#10;\usepackage{amsmath}&#10;\pagestyle{empty}&#10;\begin{document}&#10;&#10;\[&#10;\begin{pmatrix} .05 \\ 1.3\\ 0.44  \\ 1.0 \\ 0.02 \\0.4\end{pmatrix}&#10;\]&#10;&#10;&#10;\end{document}"/>
  <p:tag name="IGUANATEXSIZE" val="20"/>
  <p:tag name="IGUANATEXCURSOR" val="139"/>
  <p:tag name="TRANSPARENCY" val="Wahr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910</Words>
  <Application>Microsoft Office PowerPoint</Application>
  <PresentationFormat>Breitbild</PresentationFormat>
  <Paragraphs>239</Paragraphs>
  <Slides>49</Slides>
  <Notes>8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</vt:lpstr>
      <vt:lpstr>Rationalizing Recommender Systems</vt:lpstr>
      <vt:lpstr>PowerPoint-Präsentation</vt:lpstr>
      <vt:lpstr>PowerPoint-Präsentation</vt:lpstr>
      <vt:lpstr>PowerPoint-Präsentation</vt:lpstr>
      <vt:lpstr>PowerPoint-Präsentation</vt:lpstr>
      <vt:lpstr>FLIC</vt:lpstr>
      <vt:lpstr>Context Product</vt:lpstr>
      <vt:lpstr>Target Product</vt:lpstr>
      <vt:lpstr>Target Product</vt:lpstr>
      <vt:lpstr>Target Product</vt:lpstr>
      <vt:lpstr>PowerPoint-Präsentation</vt:lpstr>
      <vt:lpstr>PowerPoint-Präsentation</vt:lpstr>
      <vt:lpstr>Sampling (DPP)</vt:lpstr>
      <vt:lpstr>L-Ensemble (DPP)</vt:lpstr>
      <vt:lpstr>L-Ensemble (DPP)</vt:lpstr>
      <vt:lpstr>Definition of </vt:lpstr>
      <vt:lpstr>Sampling (DPP)</vt:lpstr>
      <vt:lpstr>PowerPoint-Präsentation</vt:lpstr>
      <vt:lpstr>Data Sets</vt:lpstr>
      <vt:lpstr>PowerPoint-Präsentation</vt:lpstr>
      <vt:lpstr>Deep Sets</vt:lpstr>
      <vt:lpstr>Predicting</vt:lpstr>
      <vt:lpstr>PowerPoint-Präsentation</vt:lpstr>
      <vt:lpstr>Cost Function</vt:lpstr>
      <vt:lpstr>Cost Function</vt:lpstr>
      <vt:lpstr>Cost Function</vt:lpstr>
      <vt:lpstr>Cost Function</vt:lpstr>
      <vt:lpstr>Cost Function</vt:lpstr>
      <vt:lpstr>PowerPoint-Präsentation</vt:lpstr>
      <vt:lpstr>Baselines</vt:lpstr>
      <vt:lpstr>Baselines</vt:lpstr>
      <vt:lpstr>PowerPoint-Präsentation</vt:lpstr>
      <vt:lpstr>Accuracy</vt:lpstr>
      <vt:lpstr>Comparison to Baselines</vt:lpstr>
      <vt:lpstr>Quality of the Samples</vt:lpstr>
      <vt:lpstr>Quality of the Samples</vt:lpstr>
      <vt:lpstr>PowerPoint-Präsentation</vt:lpstr>
      <vt:lpstr>Constructing </vt:lpstr>
      <vt:lpstr>FLIC</vt:lpstr>
      <vt:lpstr>FLIC</vt:lpstr>
      <vt:lpstr>FLIC Training Set</vt:lpstr>
      <vt:lpstr>Number of Sampled Sentences</vt:lpstr>
      <vt:lpstr>With and Without Context </vt:lpstr>
      <vt:lpstr>PowerPoint-Präsentation</vt:lpstr>
      <vt:lpstr>New Test Sets</vt:lpstr>
      <vt:lpstr>Comparison to Baselines</vt:lpstr>
      <vt:lpstr>Number of Sampled Sentences</vt:lpstr>
      <vt:lpstr>With and Without Context </vt:lpstr>
      <vt:lpstr>Test 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Rationalizing Recommender Systems</dc:title>
  <dc:creator>WkCZDAs4Is@student.ethz.ch</dc:creator>
  <cp:lastModifiedBy>WkCZDAs4Is@student.ethz.ch</cp:lastModifiedBy>
  <cp:revision>225</cp:revision>
  <dcterms:created xsi:type="dcterms:W3CDTF">2017-12-06T09:16:15Z</dcterms:created>
  <dcterms:modified xsi:type="dcterms:W3CDTF">2017-12-14T15:27:05Z</dcterms:modified>
</cp:coreProperties>
</file>